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64" r:id="rId4"/>
    <p:sldId id="262" r:id="rId5"/>
    <p:sldId id="267" r:id="rId6"/>
    <p:sldId id="266" r:id="rId7"/>
    <p:sldId id="265" r:id="rId8"/>
    <p:sldId id="263" r:id="rId9"/>
    <p:sldId id="259" r:id="rId10"/>
    <p:sldId id="260" r:id="rId11"/>
    <p:sldId id="261" r:id="rId12"/>
    <p:sldId id="258" r:id="rId13"/>
    <p:sldId id="268" r:id="rId14"/>
  </p:sldIdLst>
  <p:sldSz cx="12192000" cy="1218882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842A"/>
    <a:srgbClr val="D19422"/>
    <a:srgbClr val="BF521B"/>
    <a:srgbClr val="E8E6E6"/>
    <a:srgbClr val="4371C4"/>
    <a:srgbClr val="EB7D3C"/>
    <a:srgbClr val="1072BC"/>
    <a:srgbClr val="A3A3A3"/>
    <a:srgbClr val="6F0206"/>
    <a:srgbClr val="5401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46"/>
    <p:restoredTop sz="96753"/>
  </p:normalViewPr>
  <p:slideViewPr>
    <p:cSldViewPr snapToGrid="0" snapToObjects="1">
      <p:cViewPr>
        <p:scale>
          <a:sx n="258" d="100"/>
          <a:sy n="258" d="100"/>
        </p:scale>
        <p:origin x="-4936" y="-7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0.jpeg>
</file>

<file path=ppt/media/image100.png>
</file>

<file path=ppt/media/image11.png>
</file>

<file path=ppt/media/image110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20.png>
</file>

<file path=ppt/media/image3.png>
</file>

<file path=ppt/media/image4.png>
</file>

<file path=ppt/media/image40.png>
</file>

<file path=ppt/media/image41.png>
</file>

<file path=ppt/media/image5.png>
</file>

<file path=ppt/media/image50.png>
</file>

<file path=ppt/media/image6.png>
</file>

<file path=ppt/media/image60.png>
</file>

<file path=ppt/media/image61.png>
</file>

<file path=ppt/media/image7.png>
</file>

<file path=ppt/media/image70.png>
</file>

<file path=ppt/media/image71.png>
</file>

<file path=ppt/media/image8.png>
</file>

<file path=ppt/media/image80.png>
</file>

<file path=ppt/media/image9.sv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AAB5B-0839-594D-B4A6-F05211C5E0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64B2E1-A69E-6E4D-9B7E-B36481901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84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64B2E1-A69E-6E4D-9B7E-B36481901FC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9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64B2E1-A69E-6E4D-9B7E-B36481901FC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57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64B2E1-A69E-6E4D-9B7E-B36481901FC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275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64B2E1-A69E-6E4D-9B7E-B36481901FC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7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94792"/>
            <a:ext cx="10363200" cy="424351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6401956"/>
            <a:ext cx="9144000" cy="2942810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648942"/>
            <a:ext cx="2628900" cy="10329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648942"/>
            <a:ext cx="7734300" cy="103294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038745"/>
            <a:ext cx="10515600" cy="5070212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8156923"/>
            <a:ext cx="10515600" cy="2666305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244711"/>
            <a:ext cx="5181600" cy="7733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244711"/>
            <a:ext cx="5181600" cy="7733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8945"/>
            <a:ext cx="10515600" cy="23559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987956"/>
            <a:ext cx="5157787" cy="146435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4452307"/>
            <a:ext cx="5157787" cy="65486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987956"/>
            <a:ext cx="5183188" cy="146435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4452307"/>
            <a:ext cx="5183188" cy="65486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12588"/>
            <a:ext cx="3932237" cy="284405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754968"/>
            <a:ext cx="6172200" cy="866196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56647"/>
            <a:ext cx="3932237" cy="6774392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12588"/>
            <a:ext cx="3932237" cy="284405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754968"/>
            <a:ext cx="6172200" cy="866196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56647"/>
            <a:ext cx="3932237" cy="6774392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48945"/>
            <a:ext cx="10515600" cy="2355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244711"/>
            <a:ext cx="10515600" cy="77336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1297238"/>
            <a:ext cx="2743200" cy="6489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A031F-57AD-EE44-B432-99610BD950CC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1297238"/>
            <a:ext cx="4114800" cy="6489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1297238"/>
            <a:ext cx="2743200" cy="6489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F0B84-A8BC-9F4A-8E7B-C65ED1B249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615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microsoft.com/office/2007/relationships/hdphoto" Target="../media/hdphoto1.wdp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openxmlformats.org/officeDocument/2006/relationships/image" Target="../media/image2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9.svg"/><Relationship Id="rId5" Type="http://schemas.openxmlformats.org/officeDocument/2006/relationships/image" Target="../media/image5.png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7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71.png"/><Relationship Id="rId4" Type="http://schemas.openxmlformats.org/officeDocument/2006/relationships/image" Target="../media/image13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2.jpg"/><Relationship Id="rId7" Type="http://schemas.openxmlformats.org/officeDocument/2006/relationships/image" Target="../media/image60.png"/><Relationship Id="rId12" Type="http://schemas.openxmlformats.org/officeDocument/2006/relationships/image" Target="../media/image1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11" Type="http://schemas.openxmlformats.org/officeDocument/2006/relationships/image" Target="../media/image100.png"/><Relationship Id="rId5" Type="http://schemas.openxmlformats.org/officeDocument/2006/relationships/image" Target="../media/image41.png"/><Relationship Id="rId10" Type="http://schemas.openxmlformats.org/officeDocument/2006/relationships/image" Target="../media/image90.png"/><Relationship Id="rId4" Type="http://schemas.openxmlformats.org/officeDocument/2006/relationships/image" Target="../media/image3.png"/><Relationship Id="rId9" Type="http://schemas.openxmlformats.org/officeDocument/2006/relationships/image" Target="../media/image8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5698267" y="4480295"/>
            <a:ext cx="2220439" cy="1397479"/>
          </a:xfrm>
          <a:prstGeom prst="roundRect">
            <a:avLst>
              <a:gd name="adj" fmla="val 6173"/>
            </a:avLst>
          </a:prstGeom>
          <a:solidFill>
            <a:srgbClr val="9EADDB"/>
          </a:solidFill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698267" y="5995668"/>
            <a:ext cx="2220439" cy="391065"/>
          </a:xfrm>
          <a:prstGeom prst="roundRect">
            <a:avLst>
              <a:gd name="adj" fmla="val 6173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698267" y="4480293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Task 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98266" y="5995666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Task 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95214" y="6113560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11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1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95213" y="4218683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Helvetica" charset="0"/>
                <a:ea typeface="Helvetica" charset="0"/>
                <a:cs typeface="Helvetica" charset="0"/>
              </a:rPr>
              <a:t>SONIC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326923" y="4482712"/>
            <a:ext cx="2220439" cy="1397479"/>
          </a:xfrm>
          <a:prstGeom prst="roundRect">
            <a:avLst>
              <a:gd name="adj" fmla="val 6173"/>
            </a:avLst>
          </a:prstGeom>
          <a:solidFill>
            <a:srgbClr val="9EADD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3326923" y="5998085"/>
            <a:ext cx="2220439" cy="391065"/>
          </a:xfrm>
          <a:prstGeom prst="roundRect">
            <a:avLst>
              <a:gd name="adj" fmla="val 6173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326923" y="4482710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Task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326922" y="5998083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Task 2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923870" y="6115977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11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1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23869" y="4221100"/>
            <a:ext cx="1026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Helvetica" charset="0"/>
                <a:ea typeface="Helvetica" charset="0"/>
                <a:cs typeface="Helvetica" charset="0"/>
              </a:rPr>
              <a:t>Alpaca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5698264" y="4722664"/>
            <a:ext cx="2220439" cy="912357"/>
          </a:xfrm>
          <a:prstGeom prst="roundRect">
            <a:avLst>
              <a:gd name="adj" fmla="val 6173"/>
            </a:avLst>
          </a:prstGeom>
          <a:solidFill>
            <a:srgbClr val="ACD19C"/>
          </a:solidFill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ounded Rectangle 22"/>
          <p:cNvSpPr/>
          <p:nvPr/>
        </p:nvSpPr>
        <p:spPr>
          <a:xfrm>
            <a:off x="5698264" y="4913805"/>
            <a:ext cx="2220439" cy="517630"/>
          </a:xfrm>
          <a:prstGeom prst="roundRect">
            <a:avLst>
              <a:gd name="adj" fmla="val 6173"/>
            </a:avLst>
          </a:prstGeom>
          <a:solidFill>
            <a:srgbClr val="FFD891"/>
          </a:solidFill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778394" y="4994175"/>
            <a:ext cx="20601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for(nv i = 0; i &lt; rows)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514451" y="5005932"/>
            <a:ext cx="18453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Helvetica" charset="0"/>
                <a:ea typeface="Helvetica" charset="0"/>
                <a:cs typeface="Helvetica" charset="0"/>
              </a:rPr>
              <a:t>for(i = 0; i &lt; tile_size)</a:t>
            </a:r>
          </a:p>
        </p:txBody>
      </p:sp>
      <p:sp>
        <p:nvSpPr>
          <p:cNvPr id="29" name="Can 28"/>
          <p:cNvSpPr/>
          <p:nvPr/>
        </p:nvSpPr>
        <p:spPr>
          <a:xfrm>
            <a:off x="3326920" y="6504627"/>
            <a:ext cx="301752" cy="448817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800" dirty="0">
                <a:latin typeface="Helvetica" charset="0"/>
                <a:ea typeface="Helvetica" charset="0"/>
                <a:cs typeface="Helvetica" charset="0"/>
              </a:rPr>
              <a:t>50mf</a:t>
            </a:r>
          </a:p>
        </p:txBody>
      </p:sp>
      <p:sp>
        <p:nvSpPr>
          <p:cNvPr id="31" name="Can 30"/>
          <p:cNvSpPr/>
          <p:nvPr/>
        </p:nvSpPr>
        <p:spPr>
          <a:xfrm>
            <a:off x="3689315" y="6504625"/>
            <a:ext cx="301752" cy="356246"/>
          </a:xfrm>
          <a:prstGeom prst="can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800" dirty="0">
                <a:latin typeface="Helvetica" charset="0"/>
                <a:ea typeface="Helvetica" charset="0"/>
                <a:cs typeface="Helvetica" charset="0"/>
              </a:rPr>
              <a:t>1mf</a:t>
            </a:r>
          </a:p>
        </p:txBody>
      </p:sp>
      <p:sp>
        <p:nvSpPr>
          <p:cNvPr id="32" name="Can 31"/>
          <p:cNvSpPr/>
          <p:nvPr/>
        </p:nvSpPr>
        <p:spPr>
          <a:xfrm>
            <a:off x="4051711" y="6495481"/>
            <a:ext cx="301752" cy="249412"/>
          </a:xfrm>
          <a:prstGeom prst="ca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800" dirty="0">
                <a:latin typeface="Helvetica" charset="0"/>
                <a:ea typeface="Helvetica" charset="0"/>
                <a:cs typeface="Helvetica" charset="0"/>
              </a:rPr>
              <a:t>1µf</a:t>
            </a:r>
          </a:p>
        </p:txBody>
      </p:sp>
    </p:spTree>
    <p:extLst>
      <p:ext uri="{BB962C8B-B14F-4D97-AF65-F5344CB8AC3E}">
        <p14:creationId xmlns:p14="http://schemas.microsoft.com/office/powerpoint/2010/main" val="836542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 rot="1085192">
            <a:off x="3602897" y="4703243"/>
            <a:ext cx="614602" cy="255953"/>
          </a:xfrm>
          <a:prstGeom prst="roundRect">
            <a:avLst/>
          </a:prstGeom>
          <a:solidFill>
            <a:schemeClr val="bg1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TAILS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 rot="20420442">
            <a:off x="2695441" y="4712367"/>
            <a:ext cx="686493" cy="255953"/>
          </a:xfrm>
          <a:prstGeom prst="roundRect">
            <a:avLst/>
          </a:prstGeom>
          <a:solidFill>
            <a:schemeClr val="bg1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SONIC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353" y="5146838"/>
            <a:ext cx="4636293" cy="2083727"/>
          </a:xfrm>
          <a:prstGeom prst="roundRect">
            <a:avLst>
              <a:gd name="adj" fmla="val 7067"/>
            </a:avLst>
          </a:prstGeom>
          <a:ln w="25400">
            <a:solidFill>
              <a:schemeClr val="tx1"/>
            </a:solidFill>
          </a:ln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5755513" y="5391140"/>
            <a:ext cx="772859" cy="383114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Powercast</a:t>
            </a:r>
            <a:b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Harvester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4244195" y="4995096"/>
            <a:ext cx="1137371" cy="450071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TI MSP430 Application MCU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3033140" y="6847190"/>
            <a:ext cx="1300069" cy="244122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Measurement MCU</a:t>
            </a:r>
          </a:p>
        </p:txBody>
      </p:sp>
      <p:cxnSp>
        <p:nvCxnSpPr>
          <p:cNvPr id="10" name="Straight Arrow Connector 9"/>
          <p:cNvCxnSpPr>
            <a:cxnSpLocks/>
            <a:stCxn id="8" idx="0"/>
          </p:cNvCxnSpPr>
          <p:nvPr/>
        </p:nvCxnSpPr>
        <p:spPr>
          <a:xfrm flipH="1" flipV="1">
            <a:off x="6369558" y="6623051"/>
            <a:ext cx="297858" cy="303668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6141942" y="6926721"/>
            <a:ext cx="1050951" cy="351461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Energy storage capacitors</a:t>
            </a:r>
          </a:p>
        </p:txBody>
      </p:sp>
      <p:cxnSp>
        <p:nvCxnSpPr>
          <p:cNvPr id="11" name="Straight Arrow Connector 10"/>
          <p:cNvCxnSpPr>
            <a:cxnSpLocks/>
            <a:stCxn id="5" idx="2"/>
          </p:cNvCxnSpPr>
          <p:nvPr/>
        </p:nvCxnSpPr>
        <p:spPr>
          <a:xfrm>
            <a:off x="6141941" y="5774254"/>
            <a:ext cx="0" cy="372362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cxnSpLocks/>
            <a:stCxn id="6" idx="1"/>
          </p:cNvCxnSpPr>
          <p:nvPr/>
        </p:nvCxnSpPr>
        <p:spPr>
          <a:xfrm flipH="1">
            <a:off x="4017581" y="5220132"/>
            <a:ext cx="226612" cy="225035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cxnSpLocks/>
            <a:stCxn id="7" idx="0"/>
          </p:cNvCxnSpPr>
          <p:nvPr/>
        </p:nvCxnSpPr>
        <p:spPr>
          <a:xfrm flipH="1" flipV="1">
            <a:off x="3400427" y="6273006"/>
            <a:ext cx="282746" cy="574184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6756076" y="5670701"/>
            <a:ext cx="630562" cy="239124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Antenna</a:t>
            </a:r>
          </a:p>
        </p:txBody>
      </p:sp>
      <p:cxnSp>
        <p:nvCxnSpPr>
          <p:cNvPr id="28" name="Straight Arrow Connector 27"/>
          <p:cNvCxnSpPr>
            <a:cxnSpLocks/>
            <a:stCxn id="27" idx="2"/>
          </p:cNvCxnSpPr>
          <p:nvPr/>
        </p:nvCxnSpPr>
        <p:spPr>
          <a:xfrm>
            <a:off x="7071359" y="5909825"/>
            <a:ext cx="186693" cy="441762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701" y="4849590"/>
            <a:ext cx="421814" cy="470065"/>
          </a:xfrm>
          <a:prstGeom prst="rect">
            <a:avLst/>
          </a:prstGeom>
          <a:effectLst/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537" y="4857254"/>
            <a:ext cx="378978" cy="4624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68539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55A4A4B-69D5-4AE0-93DE-067A40EAB441}"/>
              </a:ext>
            </a:extLst>
          </p:cNvPr>
          <p:cNvGrpSpPr/>
          <p:nvPr/>
        </p:nvGrpSpPr>
        <p:grpSpPr>
          <a:xfrm>
            <a:off x="9333533" y="4121529"/>
            <a:ext cx="768281" cy="255953"/>
            <a:chOff x="6153041" y="1491389"/>
            <a:chExt cx="768281" cy="255953"/>
          </a:xfrm>
        </p:grpSpPr>
        <p:sp>
          <p:nvSpPr>
            <p:cNvPr id="162" name="Rounded Rectangle 34">
              <a:extLst>
                <a:ext uri="{FF2B5EF4-FFF2-40B4-BE49-F238E27FC236}">
                  <a16:creationId xmlns:a16="http://schemas.microsoft.com/office/drawing/2014/main" id="{C08DB2F4-5995-4C18-B2CA-2441629CAAFD}"/>
                </a:ext>
              </a:extLst>
            </p:cNvPr>
            <p:cNvSpPr/>
            <p:nvPr/>
          </p:nvSpPr>
          <p:spPr>
            <a:xfrm>
              <a:off x="6306720" y="1491389"/>
              <a:ext cx="614602" cy="255953"/>
            </a:xfrm>
            <a:prstGeom prst="roundRect">
              <a:avLst/>
            </a:prstGeom>
            <a:solidFill>
              <a:schemeClr val="bg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400" b="1" dirty="0">
                  <a:solidFill>
                    <a:schemeClr val="accent2"/>
                  </a:solidFill>
                  <a:latin typeface="Helvetica" charset="0"/>
                  <a:ea typeface="Helvetica" charset="0"/>
                  <a:cs typeface="Helvetica" charset="0"/>
                </a:rPr>
                <a:t>TAILS</a:t>
              </a:r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6393EFF2-3EFA-4115-92B0-8161166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3041" y="1495896"/>
              <a:ext cx="200995" cy="223987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6FF325A-43CA-46C5-8AC7-2001EC736F51}"/>
              </a:ext>
            </a:extLst>
          </p:cNvPr>
          <p:cNvGrpSpPr/>
          <p:nvPr/>
        </p:nvGrpSpPr>
        <p:grpSpPr>
          <a:xfrm>
            <a:off x="6329094" y="4103582"/>
            <a:ext cx="819118" cy="255953"/>
            <a:chOff x="5176335" y="1491349"/>
            <a:chExt cx="819118" cy="255953"/>
          </a:xfrm>
        </p:grpSpPr>
        <p:sp>
          <p:nvSpPr>
            <p:cNvPr id="158" name="Rounded Rectangle 35">
              <a:extLst>
                <a:ext uri="{FF2B5EF4-FFF2-40B4-BE49-F238E27FC236}">
                  <a16:creationId xmlns:a16="http://schemas.microsoft.com/office/drawing/2014/main" id="{B1EFB366-2873-45BA-BB3F-8ACBF0C2057C}"/>
                </a:ext>
              </a:extLst>
            </p:cNvPr>
            <p:cNvSpPr/>
            <p:nvPr/>
          </p:nvSpPr>
          <p:spPr>
            <a:xfrm>
              <a:off x="5308960" y="1491349"/>
              <a:ext cx="686493" cy="255953"/>
            </a:xfrm>
            <a:prstGeom prst="roundRect">
              <a:avLst/>
            </a:prstGeom>
            <a:solidFill>
              <a:schemeClr val="bg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400" b="1" dirty="0">
                  <a:solidFill>
                    <a:srgbClr val="0070C0"/>
                  </a:solidFill>
                  <a:latin typeface="Helvetica" charset="0"/>
                  <a:ea typeface="Helvetica" charset="0"/>
                  <a:cs typeface="Helvetica" charset="0"/>
                </a:rPr>
                <a:t>SONIC</a:t>
              </a:r>
            </a:p>
          </p:txBody>
        </p: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7CBC7078-31ED-48DD-A347-F8681EC77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6335" y="1506074"/>
              <a:ext cx="166370" cy="203200"/>
            </a:xfrm>
            <a:prstGeom prst="rect">
              <a:avLst/>
            </a:prstGeom>
          </p:spPr>
        </p:pic>
      </p:grpSp>
      <p:cxnSp>
        <p:nvCxnSpPr>
          <p:cNvPr id="249" name="Straight Connector 248"/>
          <p:cNvCxnSpPr/>
          <p:nvPr/>
        </p:nvCxnSpPr>
        <p:spPr>
          <a:xfrm flipV="1">
            <a:off x="5351601" y="3906579"/>
            <a:ext cx="5775" cy="4421445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>
            <a:off x="3029183" y="4166552"/>
            <a:ext cx="1215371" cy="287020"/>
            <a:chOff x="2926081" y="1699260"/>
            <a:chExt cx="1432560" cy="287020"/>
          </a:xfrm>
          <a:solidFill>
            <a:srgbClr val="A5A5A5"/>
          </a:solidFill>
        </p:grpSpPr>
        <p:sp>
          <p:nvSpPr>
            <p:cNvPr id="20" name="Rectangle 19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15" name="Rounded Rectangle 14"/>
          <p:cNvSpPr/>
          <p:nvPr/>
        </p:nvSpPr>
        <p:spPr>
          <a:xfrm>
            <a:off x="3029183" y="4166552"/>
            <a:ext cx="1215371" cy="3734370"/>
          </a:xfrm>
          <a:prstGeom prst="roundRect">
            <a:avLst>
              <a:gd name="adj" fmla="val 7852"/>
            </a:avLst>
          </a:prstGeom>
          <a:noFill/>
          <a:ln>
            <a:solidFill>
              <a:srgbClr val="A5A5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Network Specification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252701" y="4592004"/>
            <a:ext cx="1259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Helvetica" charset="0"/>
                <a:ea typeface="Helvetica" charset="0"/>
                <a:cs typeface="Helvetica" charset="0"/>
              </a:rPr>
              <a:t>task_s_conv</a:t>
            </a:r>
            <a:endParaRPr lang="en-US" sz="1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3074900" y="4482782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279478" y="6298900"/>
            <a:ext cx="1021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Helvetica" charset="0"/>
                <a:ea typeface="Helvetica" charset="0"/>
                <a:cs typeface="Helvetica" charset="0"/>
              </a:rPr>
              <a:t>task_pool</a:t>
            </a:r>
            <a:endParaRPr lang="en-US" sz="1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3076279" y="6178318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31" name="TextBox 30"/>
          <p:cNvSpPr txBox="1"/>
          <p:nvPr/>
        </p:nvSpPr>
        <p:spPr>
          <a:xfrm rot="16200000">
            <a:off x="3373119" y="7542480"/>
            <a:ext cx="585216" cy="400110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2000" dirty="0"/>
              <a:t>…</a:t>
            </a:r>
            <a:endParaRPr lang="en-US" sz="2000" dirty="0"/>
          </a:p>
        </p:txBody>
      </p:sp>
      <p:grpSp>
        <p:nvGrpSpPr>
          <p:cNvPr id="40" name="Group 39"/>
          <p:cNvGrpSpPr/>
          <p:nvPr/>
        </p:nvGrpSpPr>
        <p:grpSpPr>
          <a:xfrm>
            <a:off x="4489679" y="4999039"/>
            <a:ext cx="774698" cy="724535"/>
            <a:chOff x="4597400" y="1861185"/>
            <a:chExt cx="929639" cy="724535"/>
          </a:xfrm>
        </p:grpSpPr>
        <p:sp>
          <p:nvSpPr>
            <p:cNvPr id="39" name="Rectangle 38"/>
            <p:cNvSpPr/>
            <p:nvPr/>
          </p:nvSpPr>
          <p:spPr>
            <a:xfrm>
              <a:off x="4598004" y="1986730"/>
              <a:ext cx="929035" cy="9289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4597400" y="1861185"/>
              <a:ext cx="924560" cy="206375"/>
            </a:xfrm>
            <a:prstGeom prst="roundRect">
              <a:avLst>
                <a:gd name="adj" fmla="val 35791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597400" y="1861820"/>
              <a:ext cx="924560" cy="723900"/>
            </a:xfrm>
            <a:prstGeom prst="roundRect">
              <a:avLst>
                <a:gd name="adj" fmla="val 9557"/>
              </a:avLst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700" dirty="0" err="1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task_s_conv</a:t>
              </a:r>
              <a:endPara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476932" y="6024309"/>
            <a:ext cx="778696" cy="724535"/>
            <a:chOff x="4597400" y="1861185"/>
            <a:chExt cx="924560" cy="724535"/>
          </a:xfrm>
        </p:grpSpPr>
        <p:sp>
          <p:nvSpPr>
            <p:cNvPr id="42" name="Rectangle 41"/>
            <p:cNvSpPr/>
            <p:nvPr/>
          </p:nvSpPr>
          <p:spPr>
            <a:xfrm>
              <a:off x="4598003" y="1986730"/>
              <a:ext cx="907423" cy="11215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4597400" y="1861185"/>
              <a:ext cx="924560" cy="206375"/>
            </a:xfrm>
            <a:prstGeom prst="roundRect">
              <a:avLst>
                <a:gd name="adj" fmla="val 23483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4597400" y="1861820"/>
              <a:ext cx="924560" cy="723900"/>
            </a:xfrm>
            <a:prstGeom prst="roundRect">
              <a:avLst>
                <a:gd name="adj" fmla="val 6619"/>
              </a:avLst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800" dirty="0" err="1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task_pool</a:t>
              </a:r>
              <a:endPara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53" name="Straight Connector 52"/>
          <p:cNvCxnSpPr/>
          <p:nvPr/>
        </p:nvCxnSpPr>
        <p:spPr>
          <a:xfrm>
            <a:off x="4238454" y="4740663"/>
            <a:ext cx="646621" cy="1201"/>
          </a:xfrm>
          <a:prstGeom prst="line">
            <a:avLst/>
          </a:prstGeom>
          <a:ln w="254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18" idx="0"/>
          </p:cNvCxnSpPr>
          <p:nvPr/>
        </p:nvCxnSpPr>
        <p:spPr>
          <a:xfrm flipH="1">
            <a:off x="4874913" y="4740663"/>
            <a:ext cx="2" cy="259011"/>
          </a:xfrm>
          <a:prstGeom prst="straightConnector1">
            <a:avLst/>
          </a:prstGeom>
          <a:ln w="25400">
            <a:solidFill>
              <a:srgbClr val="A5A5A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2917420" y="3817807"/>
            <a:ext cx="148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App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135003" y="3817807"/>
            <a:ext cx="148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/>
              <a:t>NN</a:t>
            </a:r>
            <a:endParaRPr lang="en-US" u="sng" dirty="0"/>
          </a:p>
        </p:txBody>
      </p:sp>
      <p:sp>
        <p:nvSpPr>
          <p:cNvPr id="65" name="TextBox 64"/>
          <p:cNvSpPr txBox="1"/>
          <p:nvPr/>
        </p:nvSpPr>
        <p:spPr>
          <a:xfrm>
            <a:off x="7597955" y="3817807"/>
            <a:ext cx="148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BLAS</a:t>
            </a:r>
          </a:p>
        </p:txBody>
      </p:sp>
      <p:grpSp>
        <p:nvGrpSpPr>
          <p:cNvPr id="67" name="Group 66"/>
          <p:cNvGrpSpPr/>
          <p:nvPr/>
        </p:nvGrpSpPr>
        <p:grpSpPr>
          <a:xfrm>
            <a:off x="5629978" y="4364916"/>
            <a:ext cx="2504206" cy="289507"/>
            <a:chOff x="2926081" y="1699260"/>
            <a:chExt cx="1432560" cy="28702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68" name="Rectangle 67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0" name="Rounded Rectangle 69"/>
          <p:cNvSpPr/>
          <p:nvPr/>
        </p:nvSpPr>
        <p:spPr>
          <a:xfrm>
            <a:off x="5629979" y="4364916"/>
            <a:ext cx="2504207" cy="3482097"/>
          </a:xfrm>
          <a:prstGeom prst="roundRect">
            <a:avLst>
              <a:gd name="adj" fmla="val 6619"/>
            </a:avLst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8288" bIns="91440" rtlCol="0" anchor="t" anchorCtr="0"/>
          <a:lstStyle/>
          <a:p>
            <a:pPr algn="ctr"/>
            <a:r>
              <a:rPr lang="en-US" sz="900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task_sm_conv</a:t>
            </a:r>
            <a:endParaRPr lang="en-US" sz="9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7597955" y="6123602"/>
            <a:ext cx="148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or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4496314" y="5220470"/>
            <a:ext cx="8342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task_sm_conv</a:t>
            </a:r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4501394" y="5438027"/>
            <a:ext cx="8342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task_ds_add</a:t>
            </a:r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5692005" y="5879103"/>
            <a:ext cx="2076303" cy="861774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for(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&lt; rows;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for(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&lt; cols;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++)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w = inter1[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     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w += 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activitations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* f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inter2[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= w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4495057" y="6343405"/>
            <a:ext cx="8342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Helvetica" charset="0"/>
                <a:ea typeface="Helvetica" charset="0"/>
                <a:cs typeface="Helvetica" charset="0"/>
              </a:rPr>
              <a:t>task_pool</a:t>
            </a:r>
            <a:endParaRPr lang="en-US" sz="8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17" name="Straight Connector 116"/>
          <p:cNvCxnSpPr/>
          <p:nvPr/>
        </p:nvCxnSpPr>
        <p:spPr>
          <a:xfrm flipV="1">
            <a:off x="4316109" y="3905298"/>
            <a:ext cx="5775" cy="4421445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Oval 117"/>
          <p:cNvSpPr/>
          <p:nvPr/>
        </p:nvSpPr>
        <p:spPr>
          <a:xfrm>
            <a:off x="4349837" y="5913527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19" name="Oval 118"/>
          <p:cNvSpPr/>
          <p:nvPr/>
        </p:nvSpPr>
        <p:spPr>
          <a:xfrm>
            <a:off x="4364372" y="4850446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20" name="Oval 119"/>
          <p:cNvSpPr/>
          <p:nvPr/>
        </p:nvSpPr>
        <p:spPr>
          <a:xfrm>
            <a:off x="5521804" y="4249504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grpSp>
        <p:nvGrpSpPr>
          <p:cNvPr id="175" name="Group 174"/>
          <p:cNvGrpSpPr/>
          <p:nvPr/>
        </p:nvGrpSpPr>
        <p:grpSpPr>
          <a:xfrm>
            <a:off x="5690222" y="4727418"/>
            <a:ext cx="2110008" cy="204318"/>
            <a:chOff x="2926081" y="1699260"/>
            <a:chExt cx="1432560" cy="28702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76" name="Rectangle 175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ounded Rectangle 176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178" name="Rounded Rectangle 177"/>
          <p:cNvSpPr/>
          <p:nvPr/>
        </p:nvSpPr>
        <p:spPr>
          <a:xfrm>
            <a:off x="5690222" y="4727417"/>
            <a:ext cx="2110008" cy="754006"/>
          </a:xfrm>
          <a:prstGeom prst="roundRect">
            <a:avLst>
              <a:gd name="adj" fmla="val 6619"/>
            </a:avLst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2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Initialize</a:t>
            </a:r>
          </a:p>
        </p:txBody>
      </p:sp>
      <p:cxnSp>
        <p:nvCxnSpPr>
          <p:cNvPr id="200" name="Straight Arrow Connector 199"/>
          <p:cNvCxnSpPr/>
          <p:nvPr/>
        </p:nvCxnSpPr>
        <p:spPr>
          <a:xfrm>
            <a:off x="5256693" y="5377668"/>
            <a:ext cx="368288" cy="0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/>
          <p:cNvCxnSpPr/>
          <p:nvPr/>
        </p:nvCxnSpPr>
        <p:spPr>
          <a:xfrm>
            <a:off x="10718087" y="8330255"/>
            <a:ext cx="253581" cy="0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/>
          <p:nvPr/>
        </p:nvCxnSpPr>
        <p:spPr>
          <a:xfrm flipV="1">
            <a:off x="10962701" y="6863308"/>
            <a:ext cx="1" cy="1476781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TextBox 217"/>
          <p:cNvSpPr txBox="1"/>
          <p:nvPr/>
        </p:nvSpPr>
        <p:spPr>
          <a:xfrm>
            <a:off x="3298619" y="7338161"/>
            <a:ext cx="1021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Helvetica" charset="0"/>
                <a:ea typeface="Helvetica" charset="0"/>
                <a:cs typeface="Helvetica" charset="0"/>
              </a:rPr>
              <a:t>task_relu</a:t>
            </a:r>
            <a:endParaRPr lang="en-US" sz="1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19" name="Oval 218"/>
          <p:cNvSpPr/>
          <p:nvPr/>
        </p:nvSpPr>
        <p:spPr>
          <a:xfrm>
            <a:off x="3103371" y="7217579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grpSp>
        <p:nvGrpSpPr>
          <p:cNvPr id="230" name="Group 229"/>
          <p:cNvGrpSpPr/>
          <p:nvPr/>
        </p:nvGrpSpPr>
        <p:grpSpPr>
          <a:xfrm>
            <a:off x="4471331" y="7051119"/>
            <a:ext cx="782465" cy="724535"/>
            <a:chOff x="4594235" y="1861185"/>
            <a:chExt cx="929035" cy="724535"/>
          </a:xfrm>
        </p:grpSpPr>
        <p:sp>
          <p:nvSpPr>
            <p:cNvPr id="231" name="Rectangle 230"/>
            <p:cNvSpPr/>
            <p:nvPr/>
          </p:nvSpPr>
          <p:spPr>
            <a:xfrm>
              <a:off x="4594235" y="1986730"/>
              <a:ext cx="929035" cy="9289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ounded Rectangle 231"/>
            <p:cNvSpPr/>
            <p:nvPr/>
          </p:nvSpPr>
          <p:spPr>
            <a:xfrm>
              <a:off x="4597400" y="1861185"/>
              <a:ext cx="924560" cy="206375"/>
            </a:xfrm>
            <a:prstGeom prst="roundRect">
              <a:avLst>
                <a:gd name="adj" fmla="val 23483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ounded Rectangle 232"/>
            <p:cNvSpPr/>
            <p:nvPr/>
          </p:nvSpPr>
          <p:spPr>
            <a:xfrm>
              <a:off x="4597400" y="1861820"/>
              <a:ext cx="924560" cy="723900"/>
            </a:xfrm>
            <a:prstGeom prst="roundRect">
              <a:avLst>
                <a:gd name="adj" fmla="val 6619"/>
              </a:avLst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800" dirty="0" err="1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task_relu</a:t>
              </a:r>
              <a:endPara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34" name="TextBox 233"/>
          <p:cNvSpPr txBox="1"/>
          <p:nvPr/>
        </p:nvSpPr>
        <p:spPr>
          <a:xfrm rot="16200000">
            <a:off x="4499851" y="7742282"/>
            <a:ext cx="585216" cy="369332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35" name="TextBox 234"/>
          <p:cNvSpPr txBox="1"/>
          <p:nvPr/>
        </p:nvSpPr>
        <p:spPr>
          <a:xfrm>
            <a:off x="4501912" y="7384997"/>
            <a:ext cx="8342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Helvetica" charset="0"/>
                <a:ea typeface="Helvetica" charset="0"/>
                <a:cs typeface="Helvetica" charset="0"/>
              </a:rPr>
              <a:t>task_relu</a:t>
            </a:r>
            <a:endParaRPr lang="en-US" sz="8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37" name="Oval 236"/>
          <p:cNvSpPr/>
          <p:nvPr/>
        </p:nvSpPr>
        <p:spPr>
          <a:xfrm>
            <a:off x="4346900" y="6940337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grpSp>
        <p:nvGrpSpPr>
          <p:cNvPr id="250" name="Group 249"/>
          <p:cNvGrpSpPr/>
          <p:nvPr/>
        </p:nvGrpSpPr>
        <p:grpSpPr>
          <a:xfrm>
            <a:off x="5690222" y="5653237"/>
            <a:ext cx="2110008" cy="238487"/>
            <a:chOff x="2926081" y="1699260"/>
            <a:chExt cx="1432560" cy="28702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51" name="Rectangle 250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ounded Rectangle 251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53" name="Rounded Rectangle 252"/>
          <p:cNvSpPr/>
          <p:nvPr/>
        </p:nvSpPr>
        <p:spPr>
          <a:xfrm>
            <a:off x="5690222" y="5669136"/>
            <a:ext cx="2110008" cy="1070142"/>
          </a:xfrm>
          <a:prstGeom prst="roundRect">
            <a:avLst>
              <a:gd name="adj" fmla="val 6619"/>
            </a:avLst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Apply Filter</a:t>
            </a:r>
          </a:p>
        </p:txBody>
      </p:sp>
      <p:grpSp>
        <p:nvGrpSpPr>
          <p:cNvPr id="254" name="Group 253"/>
          <p:cNvGrpSpPr/>
          <p:nvPr/>
        </p:nvGrpSpPr>
        <p:grpSpPr>
          <a:xfrm>
            <a:off x="5690222" y="6916602"/>
            <a:ext cx="2110008" cy="204318"/>
            <a:chOff x="2926081" y="1699260"/>
            <a:chExt cx="1432560" cy="28702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55" name="Rectangle 254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ounded Rectangle 255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3519107C-88A3-4126-ABB5-C87C2ED812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9765692">
            <a:off x="5200451" y="5587257"/>
            <a:ext cx="829365" cy="461177"/>
          </a:xfrm>
          <a:prstGeom prst="rect">
            <a:avLst/>
          </a:prstGeom>
          <a:ln>
            <a:noFill/>
          </a:ln>
        </p:spPr>
      </p:pic>
      <p:sp>
        <p:nvSpPr>
          <p:cNvPr id="257" name="Rounded Rectangle 256"/>
          <p:cNvSpPr/>
          <p:nvPr/>
        </p:nvSpPr>
        <p:spPr>
          <a:xfrm>
            <a:off x="5690222" y="6930109"/>
            <a:ext cx="2110008" cy="789695"/>
          </a:xfrm>
          <a:prstGeom prst="roundRect">
            <a:avLst>
              <a:gd name="adj" fmla="val 6619"/>
            </a:avLst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144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Get Next Filter</a:t>
            </a:r>
          </a:p>
        </p:txBody>
      </p:sp>
      <p:grpSp>
        <p:nvGrpSpPr>
          <p:cNvPr id="265" name="Group 264"/>
          <p:cNvGrpSpPr/>
          <p:nvPr/>
        </p:nvGrpSpPr>
        <p:grpSpPr>
          <a:xfrm>
            <a:off x="8545087" y="4376709"/>
            <a:ext cx="2504206" cy="258041"/>
            <a:chOff x="2926081" y="1699260"/>
            <a:chExt cx="1432560" cy="287020"/>
          </a:xfrm>
          <a:solidFill>
            <a:srgbClr val="E5A38D"/>
          </a:solidFill>
        </p:grpSpPr>
        <p:sp>
          <p:nvSpPr>
            <p:cNvPr id="266" name="Rectangle 265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ounded Rectangle 266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68" name="Rounded Rectangle 267"/>
          <p:cNvSpPr/>
          <p:nvPr/>
        </p:nvSpPr>
        <p:spPr>
          <a:xfrm>
            <a:off x="8545088" y="4376708"/>
            <a:ext cx="2504207" cy="850588"/>
          </a:xfrm>
          <a:prstGeom prst="roundRect">
            <a:avLst>
              <a:gd name="adj" fmla="val 6619"/>
            </a:avLst>
          </a:prstGeom>
          <a:noFill/>
          <a:ln>
            <a:solidFill>
              <a:srgbClr val="E5A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" bIns="91440" rtlCol="0" anchor="t" anchorCtr="0"/>
          <a:lstStyle/>
          <a:p>
            <a:pPr algn="ctr"/>
            <a:r>
              <a:rPr lang="en-US" sz="900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task_calibrate</a:t>
            </a:r>
            <a:endParaRPr lang="en-US" sz="9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282" name="Straight Arrow Connector 281"/>
          <p:cNvCxnSpPr>
            <a:stCxn id="268" idx="2"/>
            <a:endCxn id="290" idx="0"/>
          </p:cNvCxnSpPr>
          <p:nvPr/>
        </p:nvCxnSpPr>
        <p:spPr>
          <a:xfrm>
            <a:off x="9797190" y="5227298"/>
            <a:ext cx="0" cy="212637"/>
          </a:xfrm>
          <a:prstGeom prst="straightConnector1">
            <a:avLst/>
          </a:prstGeom>
          <a:ln w="25400">
            <a:solidFill>
              <a:srgbClr val="F0AB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TextBox 285"/>
          <p:cNvSpPr txBox="1"/>
          <p:nvPr/>
        </p:nvSpPr>
        <p:spPr>
          <a:xfrm>
            <a:off x="5701370" y="4922044"/>
            <a:ext cx="2076303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</p:txBody>
      </p:sp>
      <p:sp>
        <p:nvSpPr>
          <p:cNvPr id="287" name="TextBox 286"/>
          <p:cNvSpPr txBox="1"/>
          <p:nvPr/>
        </p:nvSpPr>
        <p:spPr>
          <a:xfrm>
            <a:off x="5690223" y="7108071"/>
            <a:ext cx="2076303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baseline="300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 = filter[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inter1, inter2 = inter1, inter2</a:t>
            </a:r>
          </a:p>
        </p:txBody>
      </p:sp>
      <p:grpSp>
        <p:nvGrpSpPr>
          <p:cNvPr id="288" name="Group 287"/>
          <p:cNvGrpSpPr/>
          <p:nvPr/>
        </p:nvGrpSpPr>
        <p:grpSpPr>
          <a:xfrm>
            <a:off x="8545087" y="5439935"/>
            <a:ext cx="2504206" cy="289507"/>
            <a:chOff x="2926081" y="1699260"/>
            <a:chExt cx="1432560" cy="287020"/>
          </a:xfrm>
          <a:solidFill>
            <a:srgbClr val="E5A38D"/>
          </a:solidFill>
        </p:grpSpPr>
        <p:sp>
          <p:nvSpPr>
            <p:cNvPr id="289" name="Rectangle 288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ounded Rectangle 289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91" name="Rounded Rectangle 290"/>
          <p:cNvSpPr/>
          <p:nvPr/>
        </p:nvSpPr>
        <p:spPr>
          <a:xfrm>
            <a:off x="8545088" y="5439935"/>
            <a:ext cx="2504207" cy="3173995"/>
          </a:xfrm>
          <a:prstGeom prst="roundRect">
            <a:avLst>
              <a:gd name="adj" fmla="val 6619"/>
            </a:avLst>
          </a:prstGeom>
          <a:noFill/>
          <a:ln>
            <a:solidFill>
              <a:srgbClr val="E5A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8288" bIns="91440" rtlCol="0" anchor="t" anchorCtr="0"/>
          <a:lstStyle/>
          <a:p>
            <a:pPr algn="ctr"/>
            <a:r>
              <a:rPr lang="en-US" sz="900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task_sm_conv</a:t>
            </a:r>
            <a:endParaRPr lang="en-US" sz="9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92" name="TextBox 291"/>
          <p:cNvSpPr txBox="1"/>
          <p:nvPr/>
        </p:nvSpPr>
        <p:spPr>
          <a:xfrm>
            <a:off x="8607114" y="6812480"/>
            <a:ext cx="2076303" cy="707886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for(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&lt; rows;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DMA_Load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(inter1)       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w = FIR_DCT(inter1, f 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DMA_Store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(w, inter2) </a:t>
            </a:r>
          </a:p>
        </p:txBody>
      </p:sp>
      <p:sp>
        <p:nvSpPr>
          <p:cNvPr id="293" name="Oval 292"/>
          <p:cNvSpPr/>
          <p:nvPr/>
        </p:nvSpPr>
        <p:spPr>
          <a:xfrm>
            <a:off x="8436913" y="5324523"/>
            <a:ext cx="259080" cy="259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grpSp>
        <p:nvGrpSpPr>
          <p:cNvPr id="294" name="Group 293"/>
          <p:cNvGrpSpPr/>
          <p:nvPr/>
        </p:nvGrpSpPr>
        <p:grpSpPr>
          <a:xfrm>
            <a:off x="8605331" y="5810388"/>
            <a:ext cx="2110008" cy="204318"/>
            <a:chOff x="2926081" y="1699260"/>
            <a:chExt cx="1432560" cy="287020"/>
          </a:xfrm>
          <a:solidFill>
            <a:srgbClr val="E5A38D"/>
          </a:solidFill>
        </p:grpSpPr>
        <p:sp>
          <p:nvSpPr>
            <p:cNvPr id="295" name="Rectangle 294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ounded Rectangle 295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97" name="Rounded Rectangle 296"/>
          <p:cNvSpPr/>
          <p:nvPr/>
        </p:nvSpPr>
        <p:spPr>
          <a:xfrm>
            <a:off x="8605331" y="5810387"/>
            <a:ext cx="2110008" cy="603004"/>
          </a:xfrm>
          <a:prstGeom prst="roundRect">
            <a:avLst>
              <a:gd name="adj" fmla="val 13468"/>
            </a:avLst>
          </a:prstGeom>
          <a:noFill/>
          <a:ln>
            <a:solidFill>
              <a:srgbClr val="E5A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2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Initialize</a:t>
            </a:r>
          </a:p>
        </p:txBody>
      </p:sp>
      <p:grpSp>
        <p:nvGrpSpPr>
          <p:cNvPr id="298" name="Group 297"/>
          <p:cNvGrpSpPr/>
          <p:nvPr/>
        </p:nvGrpSpPr>
        <p:grpSpPr>
          <a:xfrm>
            <a:off x="8605331" y="6601032"/>
            <a:ext cx="2110008" cy="238487"/>
            <a:chOff x="2926081" y="1699260"/>
            <a:chExt cx="1432560" cy="287020"/>
          </a:xfrm>
          <a:solidFill>
            <a:srgbClr val="E5A38D"/>
          </a:solidFill>
        </p:grpSpPr>
        <p:sp>
          <p:nvSpPr>
            <p:cNvPr id="299" name="Rectangle 298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ounded Rectangle 299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301" name="Rounded Rectangle 300"/>
          <p:cNvSpPr/>
          <p:nvPr/>
        </p:nvSpPr>
        <p:spPr>
          <a:xfrm>
            <a:off x="8605331" y="6601031"/>
            <a:ext cx="2110008" cy="943973"/>
          </a:xfrm>
          <a:prstGeom prst="roundRect">
            <a:avLst>
              <a:gd name="adj" fmla="val 6619"/>
            </a:avLst>
          </a:prstGeom>
          <a:noFill/>
          <a:ln>
            <a:solidFill>
              <a:srgbClr val="E5A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2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Apply Filter</a:t>
            </a:r>
          </a:p>
        </p:txBody>
      </p:sp>
      <p:grpSp>
        <p:nvGrpSpPr>
          <p:cNvPr id="302" name="Group 301"/>
          <p:cNvGrpSpPr/>
          <p:nvPr/>
        </p:nvGrpSpPr>
        <p:grpSpPr>
          <a:xfrm>
            <a:off x="8605331" y="7735823"/>
            <a:ext cx="2110008" cy="204318"/>
            <a:chOff x="2926081" y="1699260"/>
            <a:chExt cx="1432560" cy="287020"/>
          </a:xfrm>
          <a:solidFill>
            <a:srgbClr val="E5A38D"/>
          </a:solidFill>
        </p:grpSpPr>
        <p:sp>
          <p:nvSpPr>
            <p:cNvPr id="303" name="Rectangle 302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ounded Rectangle 303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5A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305" name="Rounded Rectangle 304"/>
          <p:cNvSpPr/>
          <p:nvPr/>
        </p:nvSpPr>
        <p:spPr>
          <a:xfrm>
            <a:off x="8605331" y="7735824"/>
            <a:ext cx="2110008" cy="758499"/>
          </a:xfrm>
          <a:prstGeom prst="roundRect">
            <a:avLst>
              <a:gd name="adj" fmla="val 6619"/>
            </a:avLst>
          </a:prstGeom>
          <a:noFill/>
          <a:ln>
            <a:solidFill>
              <a:srgbClr val="E5A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2" bIns="91440" rtlCol="0" anchor="t" anchorCtr="0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Get Next Filter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8616479" y="6005014"/>
            <a:ext cx="2076303" cy="40011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</p:txBody>
      </p:sp>
      <p:sp>
        <p:nvSpPr>
          <p:cNvPr id="307" name="TextBox 306"/>
          <p:cNvSpPr txBox="1"/>
          <p:nvPr/>
        </p:nvSpPr>
        <p:spPr>
          <a:xfrm>
            <a:off x="8605332" y="7934808"/>
            <a:ext cx="2076303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 = filter[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inter1, inter2 = inter1, inter2</a:t>
            </a:r>
          </a:p>
        </p:txBody>
      </p:sp>
      <p:cxnSp>
        <p:nvCxnSpPr>
          <p:cNvPr id="308" name="Straight Arrow Connector 307"/>
          <p:cNvCxnSpPr/>
          <p:nvPr/>
        </p:nvCxnSpPr>
        <p:spPr>
          <a:xfrm>
            <a:off x="9627470" y="6413393"/>
            <a:ext cx="0" cy="179359"/>
          </a:xfrm>
          <a:prstGeom prst="straightConnector1">
            <a:avLst/>
          </a:prstGeom>
          <a:ln w="25400">
            <a:solidFill>
              <a:srgbClr val="E5A3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Arrow Connector 308"/>
          <p:cNvCxnSpPr/>
          <p:nvPr/>
        </p:nvCxnSpPr>
        <p:spPr>
          <a:xfrm>
            <a:off x="9656817" y="7537918"/>
            <a:ext cx="0" cy="179359"/>
          </a:xfrm>
          <a:prstGeom prst="straightConnector1">
            <a:avLst/>
          </a:prstGeom>
          <a:ln w="25400">
            <a:solidFill>
              <a:srgbClr val="E5A3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Connector 310"/>
          <p:cNvCxnSpPr/>
          <p:nvPr/>
        </p:nvCxnSpPr>
        <p:spPr>
          <a:xfrm>
            <a:off x="10715842" y="7479384"/>
            <a:ext cx="163626" cy="0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Connector 311"/>
          <p:cNvCxnSpPr/>
          <p:nvPr/>
        </p:nvCxnSpPr>
        <p:spPr>
          <a:xfrm flipV="1">
            <a:off x="10869636" y="6862075"/>
            <a:ext cx="0" cy="625778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/>
          <p:nvPr/>
        </p:nvCxnSpPr>
        <p:spPr>
          <a:xfrm>
            <a:off x="10715341" y="6873137"/>
            <a:ext cx="256327" cy="0"/>
          </a:xfrm>
          <a:prstGeom prst="line">
            <a:avLst/>
          </a:prstGeom>
          <a:ln w="25400">
            <a:solidFill>
              <a:srgbClr val="E5A38D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Straight Arrow Connector 317"/>
          <p:cNvCxnSpPr/>
          <p:nvPr/>
        </p:nvCxnSpPr>
        <p:spPr>
          <a:xfrm>
            <a:off x="6712879" y="5477131"/>
            <a:ext cx="0" cy="179359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Arrow Connector 318"/>
          <p:cNvCxnSpPr/>
          <p:nvPr/>
        </p:nvCxnSpPr>
        <p:spPr>
          <a:xfrm>
            <a:off x="6722711" y="6735834"/>
            <a:ext cx="0" cy="179359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/>
          <p:cNvSpPr txBox="1"/>
          <p:nvPr/>
        </p:nvSpPr>
        <p:spPr>
          <a:xfrm>
            <a:off x="8558359" y="4639971"/>
            <a:ext cx="2470913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mac_length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last_length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/ 2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MAC(inter1, inter2)</a:t>
            </a:r>
          </a:p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tile_size</a:t>
            </a:r>
            <a:r>
              <a:rPr lang="en-US" sz="1000" b="1" baseline="30000" dirty="0" err="1">
                <a:latin typeface="Helvetica" charset="0"/>
                <a:ea typeface="Helvetica" charset="0"/>
                <a:cs typeface="Helvetica" charset="0"/>
              </a:rPr>
              <a:t>nv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= 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mac_length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331" name="Straight Connector 330"/>
          <p:cNvCxnSpPr/>
          <p:nvPr/>
        </p:nvCxnSpPr>
        <p:spPr>
          <a:xfrm>
            <a:off x="11043171" y="5118517"/>
            <a:ext cx="163626" cy="0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Straight Connector 331"/>
          <p:cNvCxnSpPr/>
          <p:nvPr/>
        </p:nvCxnSpPr>
        <p:spPr>
          <a:xfrm flipV="1">
            <a:off x="11206797" y="4704327"/>
            <a:ext cx="0" cy="428206"/>
          </a:xfrm>
          <a:prstGeom prst="line">
            <a:avLst/>
          </a:prstGeom>
          <a:ln w="25400">
            <a:solidFill>
              <a:srgbClr val="E5A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Straight Connector 332"/>
          <p:cNvCxnSpPr/>
          <p:nvPr/>
        </p:nvCxnSpPr>
        <p:spPr>
          <a:xfrm>
            <a:off x="11042670" y="4714162"/>
            <a:ext cx="164129" cy="0"/>
          </a:xfrm>
          <a:prstGeom prst="line">
            <a:avLst/>
          </a:prstGeom>
          <a:ln w="25400">
            <a:solidFill>
              <a:srgbClr val="E5A38D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Straight Arrow Connector 336"/>
          <p:cNvCxnSpPr/>
          <p:nvPr/>
        </p:nvCxnSpPr>
        <p:spPr>
          <a:xfrm>
            <a:off x="8838043" y="7198094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Straight Arrow Connector 340"/>
          <p:cNvCxnSpPr/>
          <p:nvPr/>
        </p:nvCxnSpPr>
        <p:spPr>
          <a:xfrm>
            <a:off x="9535049" y="7343770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Straight Arrow Connector 341"/>
          <p:cNvCxnSpPr/>
          <p:nvPr/>
        </p:nvCxnSpPr>
        <p:spPr>
          <a:xfrm>
            <a:off x="10007071" y="7184074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Straight Arrow Connector 342"/>
          <p:cNvCxnSpPr/>
          <p:nvPr/>
        </p:nvCxnSpPr>
        <p:spPr>
          <a:xfrm>
            <a:off x="8674748" y="8147837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7800951" y="7551807"/>
            <a:ext cx="253581" cy="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V="1">
            <a:off x="8045564" y="5947208"/>
            <a:ext cx="0" cy="1614433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7798706" y="6641942"/>
            <a:ext cx="163626" cy="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V="1">
            <a:off x="7952500" y="5945974"/>
            <a:ext cx="0" cy="70580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7798205" y="5957036"/>
            <a:ext cx="256327" cy="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 rot="16200000">
            <a:off x="3362073" y="6718119"/>
            <a:ext cx="585216" cy="400110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2000" dirty="0"/>
              <a:t>…</a:t>
            </a:r>
            <a:endParaRPr lang="en-US" sz="2000" dirty="0"/>
          </a:p>
        </p:txBody>
      </p:sp>
      <p:sp>
        <p:nvSpPr>
          <p:cNvPr id="135" name="TextBox 134"/>
          <p:cNvSpPr txBox="1"/>
          <p:nvPr/>
        </p:nvSpPr>
        <p:spPr>
          <a:xfrm rot="16200000">
            <a:off x="3369563" y="5263582"/>
            <a:ext cx="585216" cy="400110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2000" dirty="0"/>
              <a:t>…</a:t>
            </a:r>
            <a:endParaRPr lang="en-US" sz="2000" dirty="0"/>
          </a:p>
        </p:txBody>
      </p:sp>
      <p:sp>
        <p:nvSpPr>
          <p:cNvPr id="137" name="TextBox 136"/>
          <p:cNvSpPr txBox="1"/>
          <p:nvPr/>
        </p:nvSpPr>
        <p:spPr>
          <a:xfrm rot="16200000">
            <a:off x="6452618" y="7915264"/>
            <a:ext cx="585216" cy="369332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cxnSp>
        <p:nvCxnSpPr>
          <p:cNvPr id="138" name="Straight Arrow Connector 137"/>
          <p:cNvCxnSpPr/>
          <p:nvPr/>
        </p:nvCxnSpPr>
        <p:spPr>
          <a:xfrm>
            <a:off x="5521804" y="8051668"/>
            <a:ext cx="1128784" cy="0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flipH="1">
            <a:off x="5252691" y="5462613"/>
            <a:ext cx="372290" cy="0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flipH="1">
            <a:off x="5438836" y="8158852"/>
            <a:ext cx="1211752" cy="0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flipH="1" flipV="1">
            <a:off x="5530471" y="6437397"/>
            <a:ext cx="193" cy="1614272"/>
          </a:xfrm>
          <a:prstGeom prst="line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H="1" flipV="1">
            <a:off x="5450323" y="6551113"/>
            <a:ext cx="193" cy="1614272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 flipH="1">
            <a:off x="5246073" y="6558849"/>
            <a:ext cx="204248" cy="0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 flipH="1">
            <a:off x="5248865" y="7596107"/>
            <a:ext cx="204248" cy="0"/>
          </a:xfrm>
          <a:prstGeom prst="straightConnector1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5248498" y="7468583"/>
            <a:ext cx="287130" cy="21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>
            <a:off x="5251142" y="6428470"/>
            <a:ext cx="287130" cy="21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>
            <a:off x="4234967" y="6415964"/>
            <a:ext cx="237744" cy="0"/>
          </a:xfrm>
          <a:prstGeom prst="straightConnector1">
            <a:avLst/>
          </a:prstGeom>
          <a:ln w="25400">
            <a:solidFill>
              <a:srgbClr val="A5A5A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 flipH="1">
            <a:off x="4230965" y="6553374"/>
            <a:ext cx="237744" cy="0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/>
          <p:cNvCxnSpPr/>
          <p:nvPr/>
        </p:nvCxnSpPr>
        <p:spPr>
          <a:xfrm>
            <a:off x="4226899" y="7453389"/>
            <a:ext cx="237744" cy="0"/>
          </a:xfrm>
          <a:prstGeom prst="straightConnector1">
            <a:avLst/>
          </a:prstGeom>
          <a:ln w="25400">
            <a:solidFill>
              <a:srgbClr val="A5A5A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/>
          <p:cNvCxnSpPr/>
          <p:nvPr/>
        </p:nvCxnSpPr>
        <p:spPr>
          <a:xfrm flipH="1">
            <a:off x="4230392" y="7590799"/>
            <a:ext cx="237744" cy="0"/>
          </a:xfrm>
          <a:prstGeom prst="straightConnector1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F14D84E8-B5C1-4BD6-9987-2D165455DC57}"/>
              </a:ext>
            </a:extLst>
          </p:cNvPr>
          <p:cNvGrpSpPr/>
          <p:nvPr/>
        </p:nvGrpSpPr>
        <p:grpSpPr>
          <a:xfrm>
            <a:off x="4460984" y="5499823"/>
            <a:ext cx="1326409" cy="648246"/>
            <a:chOff x="407694" y="3814709"/>
            <a:chExt cx="2301314" cy="111311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89B2370-B528-47BD-A4D8-EA441B1F58C1}"/>
                </a:ext>
              </a:extLst>
            </p:cNvPr>
            <p:cNvSpPr/>
            <p:nvPr/>
          </p:nvSpPr>
          <p:spPr>
            <a:xfrm rot="21217130">
              <a:off x="459865" y="3881267"/>
              <a:ext cx="2162990" cy="96925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42F05FE-A62C-4207-858E-E548AF27E3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7694" y="3814709"/>
              <a:ext cx="2301314" cy="1113119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FB389E3-66A4-4D04-A123-ED616A81D46B}"/>
                </a:ext>
              </a:extLst>
            </p:cNvPr>
            <p:cNvSpPr/>
            <p:nvPr/>
          </p:nvSpPr>
          <p:spPr>
            <a:xfrm rot="21198707">
              <a:off x="559393" y="3951866"/>
              <a:ext cx="2038813" cy="7134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b="1" dirty="0">
                  <a:solidFill>
                    <a:srgbClr val="A20000"/>
                  </a:solidFill>
                  <a:latin typeface="Segoe Script" panose="030B0504020000000003" pitchFamily="66" charset="0"/>
                </a:rPr>
                <a:t>Loop Continuation</a:t>
              </a:r>
            </a:p>
          </p:txBody>
        </p:sp>
      </p:grpSp>
      <p:pic>
        <p:nvPicPr>
          <p:cNvPr id="147" name="Picture 146">
            <a:extLst>
              <a:ext uri="{FF2B5EF4-FFF2-40B4-BE49-F238E27FC236}">
                <a16:creationId xmlns:a16="http://schemas.microsoft.com/office/drawing/2014/main" id="{43D2E7BC-1619-4FF3-BD34-5926124E64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 flipV="1">
            <a:off x="7184693" y="6393096"/>
            <a:ext cx="829365" cy="520426"/>
          </a:xfrm>
          <a:prstGeom prst="rect">
            <a:avLst/>
          </a:prstGeom>
        </p:spPr>
      </p:pic>
      <p:pic>
        <p:nvPicPr>
          <p:cNvPr id="152" name="Picture 151">
            <a:extLst>
              <a:ext uri="{FF2B5EF4-FFF2-40B4-BE49-F238E27FC236}">
                <a16:creationId xmlns:a16="http://schemas.microsoft.com/office/drawing/2014/main" id="{8E7AEB95-6232-4A1F-A098-F169E19390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624631">
            <a:off x="7242888" y="6864943"/>
            <a:ext cx="758975" cy="584498"/>
          </a:xfrm>
          <a:prstGeom prst="rect">
            <a:avLst/>
          </a:prstGeom>
        </p:spPr>
      </p:pic>
      <p:grpSp>
        <p:nvGrpSpPr>
          <p:cNvPr id="148" name="Group 147">
            <a:extLst>
              <a:ext uri="{FF2B5EF4-FFF2-40B4-BE49-F238E27FC236}">
                <a16:creationId xmlns:a16="http://schemas.microsoft.com/office/drawing/2014/main" id="{051F3A80-F860-4B35-B5F3-B9E9842A5FFE}"/>
              </a:ext>
            </a:extLst>
          </p:cNvPr>
          <p:cNvGrpSpPr/>
          <p:nvPr/>
        </p:nvGrpSpPr>
        <p:grpSpPr>
          <a:xfrm>
            <a:off x="6944680" y="6645206"/>
            <a:ext cx="1326409" cy="648246"/>
            <a:chOff x="407694" y="3814709"/>
            <a:chExt cx="2301314" cy="1113119"/>
          </a:xfrm>
        </p:grpSpPr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46B918D8-9271-4096-AED8-A43C489B9762}"/>
                </a:ext>
              </a:extLst>
            </p:cNvPr>
            <p:cNvSpPr/>
            <p:nvPr/>
          </p:nvSpPr>
          <p:spPr>
            <a:xfrm rot="21217130">
              <a:off x="459865" y="3881267"/>
              <a:ext cx="2162990" cy="96925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0" name="Picture 149">
              <a:extLst>
                <a:ext uri="{FF2B5EF4-FFF2-40B4-BE49-F238E27FC236}">
                  <a16:creationId xmlns:a16="http://schemas.microsoft.com/office/drawing/2014/main" id="{BA3DDDF9-CB48-40BC-A19F-F913731FD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7694" y="3814709"/>
              <a:ext cx="2301314" cy="1113119"/>
            </a:xfrm>
            <a:prstGeom prst="rect">
              <a:avLst/>
            </a:prstGeom>
          </p:spPr>
        </p:pic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FB86F51F-B901-46B0-BCBD-A4A09094DC42}"/>
                </a:ext>
              </a:extLst>
            </p:cNvPr>
            <p:cNvSpPr/>
            <p:nvPr/>
          </p:nvSpPr>
          <p:spPr>
            <a:xfrm rot="21198707">
              <a:off x="559393" y="4021870"/>
              <a:ext cx="2038813" cy="7134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b="1" dirty="0">
                  <a:solidFill>
                    <a:srgbClr val="A20000"/>
                  </a:solidFill>
                  <a:latin typeface="Segoe Script" panose="030B0504020000000003" pitchFamily="66" charset="0"/>
                </a:rPr>
                <a:t>Loop-ordered Buffering</a:t>
              </a:r>
            </a:p>
          </p:txBody>
        </p:sp>
      </p:grpSp>
      <p:pic>
        <p:nvPicPr>
          <p:cNvPr id="153" name="Picture 152">
            <a:extLst>
              <a:ext uri="{FF2B5EF4-FFF2-40B4-BE49-F238E27FC236}">
                <a16:creationId xmlns:a16="http://schemas.microsoft.com/office/drawing/2014/main" id="{436D2F9F-754F-4619-857F-0FAD6E3EC1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4497383" flipV="1">
            <a:off x="10247331" y="4947587"/>
            <a:ext cx="829365" cy="579144"/>
          </a:xfrm>
          <a:prstGeom prst="rect">
            <a:avLst/>
          </a:prstGeom>
        </p:spPr>
      </p:pic>
      <p:grpSp>
        <p:nvGrpSpPr>
          <p:cNvPr id="154" name="Group 153">
            <a:extLst>
              <a:ext uri="{FF2B5EF4-FFF2-40B4-BE49-F238E27FC236}">
                <a16:creationId xmlns:a16="http://schemas.microsoft.com/office/drawing/2014/main" id="{C7163EE5-9D37-4681-B14D-C83736B7221E}"/>
              </a:ext>
            </a:extLst>
          </p:cNvPr>
          <p:cNvGrpSpPr/>
          <p:nvPr/>
        </p:nvGrpSpPr>
        <p:grpSpPr>
          <a:xfrm>
            <a:off x="10299496" y="5071690"/>
            <a:ext cx="1326409" cy="648246"/>
            <a:chOff x="407694" y="3814709"/>
            <a:chExt cx="2301314" cy="1113119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9F1552F-62D8-4485-9AB6-352452AFE58F}"/>
                </a:ext>
              </a:extLst>
            </p:cNvPr>
            <p:cNvSpPr/>
            <p:nvPr/>
          </p:nvSpPr>
          <p:spPr>
            <a:xfrm rot="21217130">
              <a:off x="459865" y="3881267"/>
              <a:ext cx="2162990" cy="96925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6" name="Picture 155">
              <a:extLst>
                <a:ext uri="{FF2B5EF4-FFF2-40B4-BE49-F238E27FC236}">
                  <a16:creationId xmlns:a16="http://schemas.microsoft.com/office/drawing/2014/main" id="{741AEC88-5425-40C1-AE1D-EDA2D27FF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7694" y="3814709"/>
              <a:ext cx="2301314" cy="1113119"/>
            </a:xfrm>
            <a:prstGeom prst="rect">
              <a:avLst/>
            </a:prstGeom>
          </p:spPr>
        </p:pic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D8853848-96DD-4D7F-9603-65926DBD514E}"/>
                </a:ext>
              </a:extLst>
            </p:cNvPr>
            <p:cNvSpPr/>
            <p:nvPr/>
          </p:nvSpPr>
          <p:spPr>
            <a:xfrm rot="21198707">
              <a:off x="559393" y="3951866"/>
              <a:ext cx="2038813" cy="7134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b="1" dirty="0">
                  <a:solidFill>
                    <a:srgbClr val="A20000"/>
                  </a:solidFill>
                  <a:latin typeface="Segoe Script" panose="030B0504020000000003" pitchFamily="66" charset="0"/>
                </a:rPr>
                <a:t>Energy-aware tiling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577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55A4A4B-69D5-4AE0-93DE-067A40EAB441}"/>
              </a:ext>
            </a:extLst>
          </p:cNvPr>
          <p:cNvGrpSpPr/>
          <p:nvPr/>
        </p:nvGrpSpPr>
        <p:grpSpPr>
          <a:xfrm>
            <a:off x="7822178" y="3873196"/>
            <a:ext cx="768281" cy="255953"/>
            <a:chOff x="6153041" y="1491389"/>
            <a:chExt cx="768281" cy="255953"/>
          </a:xfrm>
        </p:grpSpPr>
        <p:sp>
          <p:nvSpPr>
            <p:cNvPr id="162" name="Rounded Rectangle 34">
              <a:extLst>
                <a:ext uri="{FF2B5EF4-FFF2-40B4-BE49-F238E27FC236}">
                  <a16:creationId xmlns:a16="http://schemas.microsoft.com/office/drawing/2014/main" id="{C08DB2F4-5995-4C18-B2CA-2441629CAAFD}"/>
                </a:ext>
              </a:extLst>
            </p:cNvPr>
            <p:cNvSpPr/>
            <p:nvPr/>
          </p:nvSpPr>
          <p:spPr>
            <a:xfrm>
              <a:off x="6306720" y="1491389"/>
              <a:ext cx="614602" cy="255953"/>
            </a:xfrm>
            <a:prstGeom prst="roundRect">
              <a:avLst/>
            </a:prstGeom>
            <a:solidFill>
              <a:schemeClr val="bg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400" b="1" dirty="0">
                  <a:solidFill>
                    <a:schemeClr val="accent2"/>
                  </a:solidFill>
                  <a:latin typeface="Helvetica" charset="0"/>
                  <a:ea typeface="Helvetica" charset="0"/>
                  <a:cs typeface="Helvetica" charset="0"/>
                </a:rPr>
                <a:t>TAILS</a:t>
              </a:r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6393EFF2-3EFA-4115-92B0-8161166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3041" y="1495896"/>
              <a:ext cx="200995" cy="223987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6FF325A-43CA-46C5-8AC7-2001EC736F51}"/>
              </a:ext>
            </a:extLst>
          </p:cNvPr>
          <p:cNvGrpSpPr/>
          <p:nvPr/>
        </p:nvGrpSpPr>
        <p:grpSpPr>
          <a:xfrm>
            <a:off x="6006347" y="3897362"/>
            <a:ext cx="819118" cy="255953"/>
            <a:chOff x="5176335" y="1491349"/>
            <a:chExt cx="819118" cy="255953"/>
          </a:xfrm>
        </p:grpSpPr>
        <p:sp>
          <p:nvSpPr>
            <p:cNvPr id="158" name="Rounded Rectangle 35">
              <a:extLst>
                <a:ext uri="{FF2B5EF4-FFF2-40B4-BE49-F238E27FC236}">
                  <a16:creationId xmlns:a16="http://schemas.microsoft.com/office/drawing/2014/main" id="{B1EFB366-2873-45BA-BB3F-8ACBF0C2057C}"/>
                </a:ext>
              </a:extLst>
            </p:cNvPr>
            <p:cNvSpPr/>
            <p:nvPr/>
          </p:nvSpPr>
          <p:spPr>
            <a:xfrm>
              <a:off x="5308960" y="1491349"/>
              <a:ext cx="686493" cy="255953"/>
            </a:xfrm>
            <a:prstGeom prst="roundRect">
              <a:avLst/>
            </a:prstGeom>
            <a:solidFill>
              <a:schemeClr val="bg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400" b="1" dirty="0">
                  <a:solidFill>
                    <a:srgbClr val="0070C0"/>
                  </a:solidFill>
                  <a:latin typeface="Helvetica" charset="0"/>
                  <a:ea typeface="Helvetica" charset="0"/>
                  <a:cs typeface="Helvetica" charset="0"/>
                </a:rPr>
                <a:t>SONIC</a:t>
              </a:r>
            </a:p>
          </p:txBody>
        </p: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7CBC7078-31ED-48DD-A347-F8681EC77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6335" y="1506074"/>
              <a:ext cx="166370" cy="203200"/>
            </a:xfrm>
            <a:prstGeom prst="rect">
              <a:avLst/>
            </a:prstGeom>
          </p:spPr>
        </p:pic>
      </p:grpSp>
      <p:grpSp>
        <p:nvGrpSpPr>
          <p:cNvPr id="67" name="Group 66"/>
          <p:cNvGrpSpPr/>
          <p:nvPr/>
        </p:nvGrpSpPr>
        <p:grpSpPr>
          <a:xfrm>
            <a:off x="5638445" y="4127845"/>
            <a:ext cx="1620400" cy="289507"/>
            <a:chOff x="2926081" y="1699260"/>
            <a:chExt cx="1432560" cy="287020"/>
          </a:xfrm>
          <a:solidFill>
            <a:srgbClr val="1072BC"/>
          </a:solidFill>
        </p:grpSpPr>
        <p:sp>
          <p:nvSpPr>
            <p:cNvPr id="68" name="Rectangle 67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0" name="Rounded Rectangle 69"/>
          <p:cNvSpPr/>
          <p:nvPr/>
        </p:nvSpPr>
        <p:spPr>
          <a:xfrm>
            <a:off x="5638446" y="4127845"/>
            <a:ext cx="1620401" cy="3304551"/>
          </a:xfrm>
          <a:prstGeom prst="roundRect">
            <a:avLst>
              <a:gd name="adj" fmla="val 6619"/>
            </a:avLst>
          </a:prstGeom>
          <a:noFill/>
          <a:ln>
            <a:solidFill>
              <a:srgbClr val="1072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" bIns="91440" rtlCol="0" anchor="t" anchorCtr="0"/>
          <a:lstStyle/>
          <a:p>
            <a:pPr algn="ctr"/>
            <a:r>
              <a:rPr lang="en-US" sz="900" b="1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task_sm_conv</a:t>
            </a:r>
            <a:endParaRPr lang="en-US" sz="9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5700471" y="5568068"/>
            <a:ext cx="1288660" cy="861774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for(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&lt; rows;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for(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&lt; cols; 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 err="1">
                <a:latin typeface="Helvetica" charset="0"/>
                <a:ea typeface="Helvetica" charset="0"/>
                <a:cs typeface="Helvetica" charset="0"/>
              </a:rPr>
              <a:t>++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t = y1[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     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t += x[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* w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       y2[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][</a:t>
            </a:r>
            <a:r>
              <a:rPr lang="en-US" sz="10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 = t</a:t>
            </a:r>
          </a:p>
        </p:txBody>
      </p:sp>
      <p:grpSp>
        <p:nvGrpSpPr>
          <p:cNvPr id="175" name="Group 174"/>
          <p:cNvGrpSpPr/>
          <p:nvPr/>
        </p:nvGrpSpPr>
        <p:grpSpPr>
          <a:xfrm>
            <a:off x="5698691" y="4490347"/>
            <a:ext cx="1290441" cy="179254"/>
            <a:chOff x="2926081" y="1699260"/>
            <a:chExt cx="1432560" cy="287020"/>
          </a:xfrm>
          <a:solidFill>
            <a:srgbClr val="1072BC"/>
          </a:solidFill>
        </p:grpSpPr>
        <p:sp>
          <p:nvSpPr>
            <p:cNvPr id="176" name="Rectangle 175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ounded Rectangle 176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178" name="Rounded Rectangle 177"/>
          <p:cNvSpPr/>
          <p:nvPr/>
        </p:nvSpPr>
        <p:spPr>
          <a:xfrm>
            <a:off x="5698691" y="4490348"/>
            <a:ext cx="1290441" cy="653827"/>
          </a:xfrm>
          <a:prstGeom prst="roundRect">
            <a:avLst>
              <a:gd name="adj" fmla="val 6619"/>
            </a:avLst>
          </a:prstGeom>
          <a:noFill/>
          <a:ln>
            <a:solidFill>
              <a:srgbClr val="1072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288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Initialize</a:t>
            </a:r>
          </a:p>
        </p:txBody>
      </p:sp>
      <p:grpSp>
        <p:nvGrpSpPr>
          <p:cNvPr id="250" name="Group 249"/>
          <p:cNvGrpSpPr/>
          <p:nvPr/>
        </p:nvGrpSpPr>
        <p:grpSpPr>
          <a:xfrm>
            <a:off x="5698691" y="5342210"/>
            <a:ext cx="1290441" cy="217765"/>
            <a:chOff x="2926081" y="1699261"/>
            <a:chExt cx="1432560" cy="240125"/>
          </a:xfrm>
          <a:solidFill>
            <a:srgbClr val="1072BC"/>
          </a:solidFill>
        </p:grpSpPr>
        <p:sp>
          <p:nvSpPr>
            <p:cNvPr id="251" name="Rectangle 250"/>
            <p:cNvSpPr/>
            <p:nvPr/>
          </p:nvSpPr>
          <p:spPr>
            <a:xfrm>
              <a:off x="2926081" y="1830166"/>
              <a:ext cx="1432560" cy="109220"/>
            </a:xfrm>
            <a:prstGeom prst="rect">
              <a:avLst/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ounded Rectangle 251"/>
            <p:cNvSpPr/>
            <p:nvPr/>
          </p:nvSpPr>
          <p:spPr>
            <a:xfrm>
              <a:off x="2926081" y="1699261"/>
              <a:ext cx="1432560" cy="222042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53" name="Rounded Rectangle 252"/>
          <p:cNvSpPr/>
          <p:nvPr/>
        </p:nvSpPr>
        <p:spPr>
          <a:xfrm>
            <a:off x="5698691" y="5358101"/>
            <a:ext cx="1290441" cy="1070142"/>
          </a:xfrm>
          <a:prstGeom prst="roundRect">
            <a:avLst>
              <a:gd name="adj" fmla="val 6619"/>
            </a:avLst>
          </a:prstGeom>
          <a:noFill/>
          <a:ln>
            <a:solidFill>
              <a:srgbClr val="1072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288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Apply Filter</a:t>
            </a:r>
          </a:p>
        </p:txBody>
      </p:sp>
      <p:grpSp>
        <p:nvGrpSpPr>
          <p:cNvPr id="254" name="Group 253"/>
          <p:cNvGrpSpPr/>
          <p:nvPr/>
        </p:nvGrpSpPr>
        <p:grpSpPr>
          <a:xfrm>
            <a:off x="5698691" y="6605567"/>
            <a:ext cx="1290441" cy="220356"/>
            <a:chOff x="2926081" y="1699260"/>
            <a:chExt cx="1432560" cy="287020"/>
          </a:xfrm>
          <a:solidFill>
            <a:srgbClr val="1072BC"/>
          </a:solidFill>
        </p:grpSpPr>
        <p:sp>
          <p:nvSpPr>
            <p:cNvPr id="255" name="Rectangle 254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ounded Rectangle 255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1072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57" name="Rounded Rectangle 256"/>
          <p:cNvSpPr/>
          <p:nvPr/>
        </p:nvSpPr>
        <p:spPr>
          <a:xfrm>
            <a:off x="5698691" y="6619073"/>
            <a:ext cx="1290441" cy="727764"/>
          </a:xfrm>
          <a:prstGeom prst="roundRect">
            <a:avLst>
              <a:gd name="adj" fmla="val 6619"/>
            </a:avLst>
          </a:prstGeom>
          <a:noFill/>
          <a:ln>
            <a:solidFill>
              <a:srgbClr val="1072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288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Get Next Filter</a:t>
            </a:r>
          </a:p>
        </p:txBody>
      </p:sp>
      <p:grpSp>
        <p:nvGrpSpPr>
          <p:cNvPr id="265" name="Group 264"/>
          <p:cNvGrpSpPr/>
          <p:nvPr/>
        </p:nvGrpSpPr>
        <p:grpSpPr>
          <a:xfrm>
            <a:off x="7405955" y="4129613"/>
            <a:ext cx="1606266" cy="258041"/>
            <a:chOff x="2926081" y="1699260"/>
            <a:chExt cx="1432560" cy="287020"/>
          </a:xfrm>
          <a:solidFill>
            <a:schemeClr val="accent2"/>
          </a:solidFill>
        </p:grpSpPr>
        <p:sp>
          <p:nvSpPr>
            <p:cNvPr id="266" name="Rectangle 265"/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ounded Rectangle 266"/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19246"/>
              </a:avLst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68" name="Rounded Rectangle 267"/>
          <p:cNvSpPr/>
          <p:nvPr/>
        </p:nvSpPr>
        <p:spPr>
          <a:xfrm>
            <a:off x="7405954" y="4129614"/>
            <a:ext cx="1606266" cy="789981"/>
          </a:xfrm>
          <a:prstGeom prst="roundRect">
            <a:avLst>
              <a:gd name="adj" fmla="val 6619"/>
            </a:avLst>
          </a:prstGeom>
          <a:noFill/>
          <a:ln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" bIns="91440" rtlCol="0" anchor="t" anchorCtr="0"/>
          <a:lstStyle/>
          <a:p>
            <a:pPr algn="ctr"/>
            <a:r>
              <a:rPr lang="en-US" sz="900" b="1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task_calibrate</a:t>
            </a:r>
            <a:endParaRPr lang="en-US" sz="9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86" name="TextBox 285"/>
          <p:cNvSpPr txBox="1"/>
          <p:nvPr/>
        </p:nvSpPr>
        <p:spPr>
          <a:xfrm>
            <a:off x="5709837" y="4646875"/>
            <a:ext cx="760351" cy="507831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9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j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9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</p:txBody>
      </p:sp>
      <p:sp>
        <p:nvSpPr>
          <p:cNvPr id="287" name="TextBox 286"/>
          <p:cNvSpPr txBox="1"/>
          <p:nvPr/>
        </p:nvSpPr>
        <p:spPr>
          <a:xfrm>
            <a:off x="5698689" y="6797036"/>
            <a:ext cx="1022658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 = filter[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y1, y2 = y2, y1</a:t>
            </a:r>
          </a:p>
        </p:txBody>
      </p:sp>
      <p:cxnSp>
        <p:nvCxnSpPr>
          <p:cNvPr id="318" name="Straight Arrow Connector 317"/>
          <p:cNvCxnSpPr/>
          <p:nvPr/>
        </p:nvCxnSpPr>
        <p:spPr>
          <a:xfrm>
            <a:off x="6362531" y="5142881"/>
            <a:ext cx="0" cy="197295"/>
          </a:xfrm>
          <a:prstGeom prst="straightConnector1">
            <a:avLst/>
          </a:prstGeom>
          <a:ln w="25400">
            <a:solidFill>
              <a:srgbClr val="1072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Arrow Connector 318"/>
          <p:cNvCxnSpPr/>
          <p:nvPr/>
        </p:nvCxnSpPr>
        <p:spPr>
          <a:xfrm>
            <a:off x="6374106" y="6426210"/>
            <a:ext cx="0" cy="179359"/>
          </a:xfrm>
          <a:prstGeom prst="straightConnector1">
            <a:avLst/>
          </a:prstGeom>
          <a:ln w="25400">
            <a:solidFill>
              <a:srgbClr val="1072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/>
          <p:cNvSpPr txBox="1"/>
          <p:nvPr/>
        </p:nvSpPr>
        <p:spPr>
          <a:xfrm>
            <a:off x="7397959" y="4384410"/>
            <a:ext cx="1547766" cy="507831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900" dirty="0" err="1">
                <a:latin typeface="Helvetica" charset="0"/>
                <a:ea typeface="Helvetica" charset="0"/>
                <a:cs typeface="Helvetica" charset="0"/>
              </a:rPr>
              <a:t>mac_length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</a:t>
            </a:r>
            <a:r>
              <a:rPr lang="en-US" sz="900" dirty="0" err="1">
                <a:latin typeface="Helvetica" charset="0"/>
                <a:ea typeface="Helvetica" charset="0"/>
                <a:cs typeface="Helvetica" charset="0"/>
              </a:rPr>
              <a:t>last_length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/ 2</a:t>
            </a:r>
          </a:p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FIR_DTC(y1, y2)</a:t>
            </a:r>
          </a:p>
          <a:p>
            <a:r>
              <a:rPr lang="en-US" sz="900" b="1" dirty="0" err="1">
                <a:latin typeface="Helvetica" charset="0"/>
                <a:ea typeface="Helvetica" charset="0"/>
                <a:cs typeface="Helvetica" charset="0"/>
              </a:rPr>
              <a:t>tile_size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</a:t>
            </a:r>
            <a:r>
              <a:rPr lang="en-US" sz="900" dirty="0" err="1">
                <a:latin typeface="Helvetica" charset="0"/>
                <a:ea typeface="Helvetica" charset="0"/>
                <a:cs typeface="Helvetica" charset="0"/>
              </a:rPr>
              <a:t>mac_length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24" name="Straight Connector 123"/>
          <p:cNvCxnSpPr>
            <a:cxnSpLocks/>
          </p:cNvCxnSpPr>
          <p:nvPr/>
        </p:nvCxnSpPr>
        <p:spPr>
          <a:xfrm>
            <a:off x="6985510" y="7241986"/>
            <a:ext cx="219214" cy="0"/>
          </a:xfrm>
          <a:prstGeom prst="line">
            <a:avLst/>
          </a:prstGeom>
          <a:ln w="25400">
            <a:solidFill>
              <a:srgbClr val="1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V="1">
            <a:off x="7204724" y="5637387"/>
            <a:ext cx="0" cy="1614433"/>
          </a:xfrm>
          <a:prstGeom prst="line">
            <a:avLst/>
          </a:prstGeom>
          <a:ln w="25400">
            <a:solidFill>
              <a:srgbClr val="1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cxnSpLocks/>
          </p:cNvCxnSpPr>
          <p:nvPr/>
        </p:nvCxnSpPr>
        <p:spPr>
          <a:xfrm>
            <a:off x="6983267" y="6332123"/>
            <a:ext cx="136860" cy="1447"/>
          </a:xfrm>
          <a:prstGeom prst="line">
            <a:avLst/>
          </a:prstGeom>
          <a:ln w="25400">
            <a:solidFill>
              <a:srgbClr val="1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V="1">
            <a:off x="7120127" y="5640386"/>
            <a:ext cx="0" cy="705800"/>
          </a:xfrm>
          <a:prstGeom prst="line">
            <a:avLst/>
          </a:prstGeom>
          <a:ln w="25400">
            <a:solidFill>
              <a:srgbClr val="1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>
            <a:cxnSpLocks/>
          </p:cNvCxnSpPr>
          <p:nvPr/>
        </p:nvCxnSpPr>
        <p:spPr>
          <a:xfrm>
            <a:off x="6991233" y="5651448"/>
            <a:ext cx="213493" cy="0"/>
          </a:xfrm>
          <a:prstGeom prst="line">
            <a:avLst/>
          </a:prstGeom>
          <a:ln w="25400">
            <a:solidFill>
              <a:srgbClr val="1072BC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6122201C-E067-B647-AA8B-BB7C51D8BDDD}"/>
              </a:ext>
            </a:extLst>
          </p:cNvPr>
          <p:cNvGrpSpPr/>
          <p:nvPr/>
        </p:nvGrpSpPr>
        <p:grpSpPr>
          <a:xfrm>
            <a:off x="7413145" y="5085291"/>
            <a:ext cx="1599077" cy="289507"/>
            <a:chOff x="2926081" y="1699260"/>
            <a:chExt cx="1432560" cy="287020"/>
          </a:xfrm>
          <a:solidFill>
            <a:srgbClr val="EB7D3C"/>
          </a:solidFill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3F64543A-DE2A-DC4C-B80F-375BA5203EAD}"/>
                </a:ext>
              </a:extLst>
            </p:cNvPr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ounded Rectangle 203">
              <a:extLst>
                <a:ext uri="{FF2B5EF4-FFF2-40B4-BE49-F238E27FC236}">
                  <a16:creationId xmlns:a16="http://schemas.microsoft.com/office/drawing/2014/main" id="{D438A3BF-B01B-B24F-BB78-23B50BEAA0D5}"/>
                </a:ext>
              </a:extLst>
            </p:cNvPr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05" name="Rounded Rectangle 204">
            <a:extLst>
              <a:ext uri="{FF2B5EF4-FFF2-40B4-BE49-F238E27FC236}">
                <a16:creationId xmlns:a16="http://schemas.microsoft.com/office/drawing/2014/main" id="{9528A2D2-0073-FE47-A4D9-55C6A8416BC6}"/>
              </a:ext>
            </a:extLst>
          </p:cNvPr>
          <p:cNvSpPr/>
          <p:nvPr/>
        </p:nvSpPr>
        <p:spPr>
          <a:xfrm>
            <a:off x="7413143" y="5108442"/>
            <a:ext cx="1599078" cy="2969413"/>
          </a:xfrm>
          <a:prstGeom prst="roundRect">
            <a:avLst>
              <a:gd name="adj" fmla="val 6619"/>
            </a:avLst>
          </a:prstGeom>
          <a:noFill/>
          <a:ln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8288" bIns="91440" rtlCol="0" anchor="t" anchorCtr="0"/>
          <a:lstStyle/>
          <a:p>
            <a:pPr algn="ctr"/>
            <a:r>
              <a:rPr lang="en-US" sz="900" b="1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task_sm_conv</a:t>
            </a:r>
            <a:endParaRPr lang="en-US" sz="9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7A50AE6C-03BF-5F4A-B4C2-D4CD8E674F83}"/>
              </a:ext>
            </a:extLst>
          </p:cNvPr>
          <p:cNvSpPr txBox="1"/>
          <p:nvPr/>
        </p:nvSpPr>
        <p:spPr>
          <a:xfrm>
            <a:off x="7482857" y="6398193"/>
            <a:ext cx="1309328" cy="658642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for(</a:t>
            </a:r>
            <a:r>
              <a:rPr lang="en-US" sz="92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sz="92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  &lt; rows; </a:t>
            </a:r>
            <a:r>
              <a:rPr lang="en-US" sz="92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++)</a:t>
            </a:r>
          </a:p>
          <a:p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    </a:t>
            </a:r>
            <a:r>
              <a:rPr lang="en-US" sz="920" dirty="0" err="1">
                <a:latin typeface="Helvetica" charset="0"/>
                <a:ea typeface="Helvetica" charset="0"/>
                <a:cs typeface="Helvetica" charset="0"/>
              </a:rPr>
              <a:t>DMA_Load</a:t>
            </a:r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(y1)       </a:t>
            </a:r>
          </a:p>
          <a:p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    t = FIR_DTC(y1, w )</a:t>
            </a:r>
          </a:p>
          <a:p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    </a:t>
            </a:r>
            <a:r>
              <a:rPr lang="en-US" sz="920" dirty="0" err="1">
                <a:latin typeface="Helvetica" charset="0"/>
                <a:ea typeface="Helvetica" charset="0"/>
                <a:cs typeface="Helvetica" charset="0"/>
              </a:rPr>
              <a:t>DMA_Store</a:t>
            </a:r>
            <a:r>
              <a:rPr lang="en-US" sz="920" dirty="0">
                <a:latin typeface="Helvetica" charset="0"/>
                <a:ea typeface="Helvetica" charset="0"/>
                <a:cs typeface="Helvetica" charset="0"/>
              </a:rPr>
              <a:t>(t, y2) </a:t>
            </a: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7E81B168-500C-3C4A-A534-DFA89FF983CA}"/>
              </a:ext>
            </a:extLst>
          </p:cNvPr>
          <p:cNvGrpSpPr/>
          <p:nvPr/>
        </p:nvGrpSpPr>
        <p:grpSpPr>
          <a:xfrm>
            <a:off x="7473389" y="5447793"/>
            <a:ext cx="1290441" cy="179254"/>
            <a:chOff x="2926081" y="1699260"/>
            <a:chExt cx="1432560" cy="287020"/>
          </a:xfrm>
          <a:solidFill>
            <a:srgbClr val="EB7D3C"/>
          </a:solidFill>
        </p:grpSpPr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DC265EF2-0314-3146-A30B-5CA4C4BE6BBD}"/>
                </a:ext>
              </a:extLst>
            </p:cNvPr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ounded Rectangle 210">
              <a:extLst>
                <a:ext uri="{FF2B5EF4-FFF2-40B4-BE49-F238E27FC236}">
                  <a16:creationId xmlns:a16="http://schemas.microsoft.com/office/drawing/2014/main" id="{57246C0D-18B5-0249-A17B-F125E7565142}"/>
                </a:ext>
              </a:extLst>
            </p:cNvPr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12" name="Rounded Rectangle 211">
            <a:extLst>
              <a:ext uri="{FF2B5EF4-FFF2-40B4-BE49-F238E27FC236}">
                <a16:creationId xmlns:a16="http://schemas.microsoft.com/office/drawing/2014/main" id="{23A02C22-1CF2-894C-ACDE-97B2B2E0A23D}"/>
              </a:ext>
            </a:extLst>
          </p:cNvPr>
          <p:cNvSpPr/>
          <p:nvPr/>
        </p:nvSpPr>
        <p:spPr>
          <a:xfrm>
            <a:off x="7473389" y="5447793"/>
            <a:ext cx="1290441" cy="546246"/>
          </a:xfrm>
          <a:prstGeom prst="roundRect">
            <a:avLst>
              <a:gd name="adj" fmla="val 6619"/>
            </a:avLst>
          </a:prstGeom>
          <a:noFill/>
          <a:ln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2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Initialize</a:t>
            </a:r>
          </a:p>
        </p:txBody>
      </p: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D264E2D0-DDA2-534D-A052-7D5426FB6260}"/>
              </a:ext>
            </a:extLst>
          </p:cNvPr>
          <p:cNvGrpSpPr/>
          <p:nvPr/>
        </p:nvGrpSpPr>
        <p:grpSpPr>
          <a:xfrm>
            <a:off x="7473389" y="6172325"/>
            <a:ext cx="1290441" cy="220410"/>
            <a:chOff x="2926081" y="1699260"/>
            <a:chExt cx="1432560" cy="287020"/>
          </a:xfrm>
          <a:solidFill>
            <a:srgbClr val="EB7D3C"/>
          </a:solidFill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02CFAC51-9D72-7641-9540-73907F274A4C}"/>
                </a:ext>
              </a:extLst>
            </p:cNvPr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ounded Rectangle 214">
              <a:extLst>
                <a:ext uri="{FF2B5EF4-FFF2-40B4-BE49-F238E27FC236}">
                  <a16:creationId xmlns:a16="http://schemas.microsoft.com/office/drawing/2014/main" id="{5EF570D9-716D-7F4C-A494-2B254E97FC12}"/>
                </a:ext>
              </a:extLst>
            </p:cNvPr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16" name="Rounded Rectangle 215">
            <a:extLst>
              <a:ext uri="{FF2B5EF4-FFF2-40B4-BE49-F238E27FC236}">
                <a16:creationId xmlns:a16="http://schemas.microsoft.com/office/drawing/2014/main" id="{D73C2AD8-26B9-9A4E-9044-2CFB0AC8327A}"/>
              </a:ext>
            </a:extLst>
          </p:cNvPr>
          <p:cNvSpPr/>
          <p:nvPr/>
        </p:nvSpPr>
        <p:spPr>
          <a:xfrm>
            <a:off x="7473389" y="6188226"/>
            <a:ext cx="1290441" cy="914832"/>
          </a:xfrm>
          <a:prstGeom prst="roundRect">
            <a:avLst>
              <a:gd name="adj" fmla="val 6619"/>
            </a:avLst>
          </a:prstGeom>
          <a:noFill/>
          <a:ln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288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Apply Filter</a:t>
            </a: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F3C9AB68-106B-A64F-8013-7B071E253B4D}"/>
              </a:ext>
            </a:extLst>
          </p:cNvPr>
          <p:cNvGrpSpPr/>
          <p:nvPr/>
        </p:nvGrpSpPr>
        <p:grpSpPr>
          <a:xfrm>
            <a:off x="7473389" y="7285220"/>
            <a:ext cx="1290441" cy="220356"/>
            <a:chOff x="2926081" y="1699260"/>
            <a:chExt cx="1432560" cy="287020"/>
          </a:xfrm>
          <a:solidFill>
            <a:srgbClr val="EB7D3C"/>
          </a:solidFill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45B50674-7924-9A41-8B79-5193AB369B28}"/>
                </a:ext>
              </a:extLst>
            </p:cNvPr>
            <p:cNvSpPr/>
            <p:nvPr/>
          </p:nvSpPr>
          <p:spPr>
            <a:xfrm>
              <a:off x="2926081" y="1877060"/>
              <a:ext cx="1432560" cy="109220"/>
            </a:xfrm>
            <a:prstGeom prst="rect">
              <a:avLst/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ounded Rectangle 220">
              <a:extLst>
                <a:ext uri="{FF2B5EF4-FFF2-40B4-BE49-F238E27FC236}">
                  <a16:creationId xmlns:a16="http://schemas.microsoft.com/office/drawing/2014/main" id="{FBDA5590-2E85-C347-857C-6241FF3DADAF}"/>
                </a:ext>
              </a:extLst>
            </p:cNvPr>
            <p:cNvSpPr/>
            <p:nvPr/>
          </p:nvSpPr>
          <p:spPr>
            <a:xfrm>
              <a:off x="2926081" y="1699260"/>
              <a:ext cx="1432560" cy="271780"/>
            </a:xfrm>
            <a:prstGeom prst="roundRect">
              <a:avLst>
                <a:gd name="adj" fmla="val 37390"/>
              </a:avLst>
            </a:prstGeom>
            <a:grpFill/>
            <a:ln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22" name="Rounded Rectangle 221">
            <a:extLst>
              <a:ext uri="{FF2B5EF4-FFF2-40B4-BE49-F238E27FC236}">
                <a16:creationId xmlns:a16="http://schemas.microsoft.com/office/drawing/2014/main" id="{8DF58CCC-416C-6940-AA95-AC4C46A4E412}"/>
              </a:ext>
            </a:extLst>
          </p:cNvPr>
          <p:cNvSpPr/>
          <p:nvPr/>
        </p:nvSpPr>
        <p:spPr>
          <a:xfrm>
            <a:off x="7473389" y="7298727"/>
            <a:ext cx="1290441" cy="706433"/>
          </a:xfrm>
          <a:prstGeom prst="roundRect">
            <a:avLst>
              <a:gd name="adj" fmla="val 6619"/>
            </a:avLst>
          </a:prstGeom>
          <a:noFill/>
          <a:ln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288" bIns="91440" rtlCol="0" anchor="t" anchorCtr="0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Task: Get Next Filter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5412A0E8-FBFB-394D-8808-88FC02EDD8A3}"/>
              </a:ext>
            </a:extLst>
          </p:cNvPr>
          <p:cNvSpPr txBox="1"/>
          <p:nvPr/>
        </p:nvSpPr>
        <p:spPr>
          <a:xfrm>
            <a:off x="7484535" y="5617019"/>
            <a:ext cx="760351" cy="369332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900" b="1" dirty="0" err="1">
                <a:latin typeface="Helvetica" charset="0"/>
                <a:ea typeface="Helvetica" charset="0"/>
                <a:cs typeface="Helvetica" charset="0"/>
              </a:rPr>
              <a:t>i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  <a:p>
            <a:r>
              <a:rPr lang="en-US" sz="9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 = 0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88F2DA25-91CC-DF46-A1AD-583252C45DDB}"/>
              </a:ext>
            </a:extLst>
          </p:cNvPr>
          <p:cNvSpPr txBox="1"/>
          <p:nvPr/>
        </p:nvSpPr>
        <p:spPr>
          <a:xfrm>
            <a:off x="7473387" y="7476689"/>
            <a:ext cx="1022658" cy="553998"/>
          </a:xfrm>
          <a:prstGeom prst="rect">
            <a:avLst/>
          </a:prstGeom>
          <a:noFill/>
        </p:spPr>
        <p:txBody>
          <a:bodyPr wrap="square" lIns="91440" tIns="45720" rIns="0" bIns="45720" rtlCol="0">
            <a:spAutoFit/>
          </a:bodyPr>
          <a:lstStyle/>
          <a:p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++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w = filter[</a:t>
            </a:r>
            <a:r>
              <a:rPr lang="en-US" sz="1000" b="1" dirty="0" err="1">
                <a:latin typeface="Helvetica" charset="0"/>
                <a:ea typeface="Helvetica" charset="0"/>
                <a:cs typeface="Helvetica" charset="0"/>
              </a:rPr>
              <a:t>pos</a:t>
            </a:r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]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y1, y2 = y2, y1</a:t>
            </a:r>
          </a:p>
        </p:txBody>
      </p: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EDD40A2D-F8AA-AE42-95B5-5A869259DD4D}"/>
              </a:ext>
            </a:extLst>
          </p:cNvPr>
          <p:cNvCxnSpPr/>
          <p:nvPr/>
        </p:nvCxnSpPr>
        <p:spPr>
          <a:xfrm>
            <a:off x="8125654" y="5988739"/>
            <a:ext cx="0" cy="179359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844C961E-4B1F-D647-9164-EB88AD6CE34F}"/>
              </a:ext>
            </a:extLst>
          </p:cNvPr>
          <p:cNvCxnSpPr/>
          <p:nvPr/>
        </p:nvCxnSpPr>
        <p:spPr>
          <a:xfrm>
            <a:off x="8125654" y="7103060"/>
            <a:ext cx="0" cy="179359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8763828" y="7906541"/>
            <a:ext cx="203162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8966990" y="6467513"/>
            <a:ext cx="0" cy="1457937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8EF7C6E7-B701-2D44-BB5F-C56C102CB096}"/>
              </a:ext>
            </a:extLst>
          </p:cNvPr>
          <p:cNvCxnSpPr>
            <a:cxnSpLocks/>
          </p:cNvCxnSpPr>
          <p:nvPr/>
        </p:nvCxnSpPr>
        <p:spPr>
          <a:xfrm>
            <a:off x="8756602" y="6984660"/>
            <a:ext cx="128901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B28791B5-EAC8-1D40-B29B-C8A886090377}"/>
              </a:ext>
            </a:extLst>
          </p:cNvPr>
          <p:cNvCxnSpPr>
            <a:cxnSpLocks/>
          </p:cNvCxnSpPr>
          <p:nvPr/>
        </p:nvCxnSpPr>
        <p:spPr>
          <a:xfrm flipV="1">
            <a:off x="8885501" y="6483212"/>
            <a:ext cx="0" cy="51286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>
            <a:off x="8765931" y="6473422"/>
            <a:ext cx="201061" cy="0"/>
          </a:xfrm>
          <a:prstGeom prst="line">
            <a:avLst/>
          </a:prstGeom>
          <a:ln w="25400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3DFD5E0-05A6-3747-BA28-D01BC5A90517}"/>
              </a:ext>
            </a:extLst>
          </p:cNvPr>
          <p:cNvCxnSpPr/>
          <p:nvPr/>
        </p:nvCxnSpPr>
        <p:spPr>
          <a:xfrm>
            <a:off x="8244884" y="4924595"/>
            <a:ext cx="0" cy="179359"/>
          </a:xfrm>
          <a:prstGeom prst="straightConnector1">
            <a:avLst/>
          </a:prstGeom>
          <a:ln w="25400">
            <a:solidFill>
              <a:srgbClr val="EB7D3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7EA5C953-A7BD-2242-8D30-6853587883BD}"/>
              </a:ext>
            </a:extLst>
          </p:cNvPr>
          <p:cNvCxnSpPr/>
          <p:nvPr/>
        </p:nvCxnSpPr>
        <p:spPr>
          <a:xfrm>
            <a:off x="7560823" y="7691874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DCE86F59-F673-D542-B830-D66271071F20}"/>
              </a:ext>
            </a:extLst>
          </p:cNvPr>
          <p:cNvCxnSpPr/>
          <p:nvPr/>
        </p:nvCxnSpPr>
        <p:spPr>
          <a:xfrm>
            <a:off x="8585154" y="6745596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CAFEE65C-5635-FA46-8156-058D76A56AF6}"/>
              </a:ext>
            </a:extLst>
          </p:cNvPr>
          <p:cNvCxnSpPr/>
          <p:nvPr/>
        </p:nvCxnSpPr>
        <p:spPr>
          <a:xfrm>
            <a:off x="7673960" y="6742721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Arrow Connector 242">
            <a:extLst>
              <a:ext uri="{FF2B5EF4-FFF2-40B4-BE49-F238E27FC236}">
                <a16:creationId xmlns:a16="http://schemas.microsoft.com/office/drawing/2014/main" id="{E1DF4C09-49F0-0A46-A200-5001CBDADC9A}"/>
              </a:ext>
            </a:extLst>
          </p:cNvPr>
          <p:cNvCxnSpPr>
            <a:cxnSpLocks/>
          </p:cNvCxnSpPr>
          <p:nvPr/>
        </p:nvCxnSpPr>
        <p:spPr>
          <a:xfrm>
            <a:off x="8316191" y="6875402"/>
            <a:ext cx="109728" cy="0"/>
          </a:xfrm>
          <a:prstGeom prst="straightConnector1">
            <a:avLst/>
          </a:prstGeom>
          <a:ln w="1270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rc 2">
            <a:extLst>
              <a:ext uri="{FF2B5EF4-FFF2-40B4-BE49-F238E27FC236}">
                <a16:creationId xmlns:a16="http://schemas.microsoft.com/office/drawing/2014/main" id="{C773B48C-6ECD-EB47-92B5-6E59A2B49C25}"/>
              </a:ext>
            </a:extLst>
          </p:cNvPr>
          <p:cNvSpPr/>
          <p:nvPr/>
        </p:nvSpPr>
        <p:spPr>
          <a:xfrm>
            <a:off x="5625407" y="5574400"/>
            <a:ext cx="367904" cy="141710"/>
          </a:xfrm>
          <a:prstGeom prst="arc">
            <a:avLst/>
          </a:prstGeom>
          <a:ln w="25400">
            <a:solidFill>
              <a:srgbClr val="6F0206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B15E7EF8-8F91-7D4D-BED6-E6D910263287}"/>
              </a:ext>
            </a:extLst>
          </p:cNvPr>
          <p:cNvGrpSpPr/>
          <p:nvPr/>
        </p:nvGrpSpPr>
        <p:grpSpPr>
          <a:xfrm>
            <a:off x="5223285" y="5242345"/>
            <a:ext cx="672583" cy="551732"/>
            <a:chOff x="-454479" y="3808807"/>
            <a:chExt cx="3350585" cy="1341848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535284F-C842-8A45-BFD2-5287187CF208}"/>
                </a:ext>
              </a:extLst>
            </p:cNvPr>
            <p:cNvSpPr/>
            <p:nvPr/>
          </p:nvSpPr>
          <p:spPr>
            <a:xfrm rot="21217130">
              <a:off x="-3304" y="3896928"/>
              <a:ext cx="2533397" cy="11243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7BCE49DA-C8AF-0541-AF5C-4AD56B3EEC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23970" y="3808807"/>
              <a:ext cx="2774191" cy="1341848"/>
            </a:xfrm>
            <a:prstGeom prst="rect">
              <a:avLst/>
            </a:prstGeom>
          </p:spPr>
        </p:pic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B20CC0A-BDB3-1347-9808-9B53496EEC57}"/>
                </a:ext>
              </a:extLst>
            </p:cNvPr>
            <p:cNvSpPr/>
            <p:nvPr/>
          </p:nvSpPr>
          <p:spPr>
            <a:xfrm rot="20107431">
              <a:off x="-454479" y="4045863"/>
              <a:ext cx="3350585" cy="6736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rgbClr val="A20000"/>
                  </a:solidFill>
                  <a:latin typeface="Comic Sans MS" panose="030F0902030302020204" pitchFamily="66" charset="0"/>
                </a:rPr>
                <a:t>Loop Continuation</a:t>
              </a:r>
            </a:p>
          </p:txBody>
        </p:sp>
      </p:grpSp>
      <p:sp>
        <p:nvSpPr>
          <p:cNvPr id="97" name="Arc 96">
            <a:extLst>
              <a:ext uri="{FF2B5EF4-FFF2-40B4-BE49-F238E27FC236}">
                <a16:creationId xmlns:a16="http://schemas.microsoft.com/office/drawing/2014/main" id="{AF9065A4-5F68-354D-B497-EB7E07902D7A}"/>
              </a:ext>
            </a:extLst>
          </p:cNvPr>
          <p:cNvSpPr/>
          <p:nvPr/>
        </p:nvSpPr>
        <p:spPr>
          <a:xfrm rot="671023" flipH="1" flipV="1">
            <a:off x="8636645" y="4535410"/>
            <a:ext cx="367904" cy="141710"/>
          </a:xfrm>
          <a:prstGeom prst="arc">
            <a:avLst/>
          </a:prstGeom>
          <a:ln w="25400">
            <a:solidFill>
              <a:srgbClr val="6F0206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Arc 97">
            <a:extLst>
              <a:ext uri="{FF2B5EF4-FFF2-40B4-BE49-F238E27FC236}">
                <a16:creationId xmlns:a16="http://schemas.microsoft.com/office/drawing/2014/main" id="{2A2C2B39-740F-0A45-91F5-11BA9EA123BE}"/>
              </a:ext>
            </a:extLst>
          </p:cNvPr>
          <p:cNvSpPr/>
          <p:nvPr/>
        </p:nvSpPr>
        <p:spPr>
          <a:xfrm rot="1606094" flipH="1">
            <a:off x="6488371" y="5996285"/>
            <a:ext cx="609265" cy="601950"/>
          </a:xfrm>
          <a:prstGeom prst="arc">
            <a:avLst>
              <a:gd name="adj1" fmla="val 11010160"/>
              <a:gd name="adj2" fmla="val 18204690"/>
            </a:avLst>
          </a:prstGeom>
          <a:ln w="25400">
            <a:solidFill>
              <a:srgbClr val="6F0206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Arc 98">
            <a:extLst>
              <a:ext uri="{FF2B5EF4-FFF2-40B4-BE49-F238E27FC236}">
                <a16:creationId xmlns:a16="http://schemas.microsoft.com/office/drawing/2014/main" id="{57DC4128-D319-724A-9C76-1F0232319EA2}"/>
              </a:ext>
            </a:extLst>
          </p:cNvPr>
          <p:cNvSpPr/>
          <p:nvPr/>
        </p:nvSpPr>
        <p:spPr>
          <a:xfrm rot="20907217" flipH="1" flipV="1">
            <a:off x="6363986" y="6639974"/>
            <a:ext cx="609265" cy="601950"/>
          </a:xfrm>
          <a:prstGeom prst="arc">
            <a:avLst>
              <a:gd name="adj1" fmla="val 11010160"/>
              <a:gd name="adj2" fmla="val 17521587"/>
            </a:avLst>
          </a:prstGeom>
          <a:ln w="25400">
            <a:solidFill>
              <a:srgbClr val="6F0206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33DA71B-1E78-B54A-8770-3989B695D1F3}"/>
              </a:ext>
            </a:extLst>
          </p:cNvPr>
          <p:cNvGrpSpPr/>
          <p:nvPr/>
        </p:nvGrpSpPr>
        <p:grpSpPr>
          <a:xfrm rot="2271704">
            <a:off x="6666364" y="6401107"/>
            <a:ext cx="915212" cy="592070"/>
            <a:chOff x="-552423" y="3827665"/>
            <a:chExt cx="3350585" cy="1061489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2128EBA6-6E03-BE45-BA0D-B0623CF8FC4C}"/>
                </a:ext>
              </a:extLst>
            </p:cNvPr>
            <p:cNvSpPr/>
            <p:nvPr/>
          </p:nvSpPr>
          <p:spPr>
            <a:xfrm rot="21217130">
              <a:off x="-31307" y="3913555"/>
              <a:ext cx="1952349" cy="86165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F1F896E7-97F7-F440-9343-5BC3BD7CF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28791" y="3827665"/>
              <a:ext cx="2194564" cy="1061489"/>
            </a:xfrm>
            <a:prstGeom prst="rect">
              <a:avLst/>
            </a:prstGeom>
          </p:spPr>
        </p:pic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3EC2CC00-107E-C24E-B25B-0312509E94EE}"/>
                </a:ext>
              </a:extLst>
            </p:cNvPr>
            <p:cNvSpPr/>
            <p:nvPr/>
          </p:nvSpPr>
          <p:spPr>
            <a:xfrm rot="20107431">
              <a:off x="-552423" y="4170316"/>
              <a:ext cx="3350585" cy="4966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rgbClr val="A20000"/>
                  </a:solidFill>
                  <a:latin typeface="Comic Sans MS" panose="030F0902030302020204" pitchFamily="66" charset="0"/>
                </a:rPr>
                <a:t>Loop-ordered</a:t>
              </a:r>
            </a:p>
            <a:p>
              <a:pPr algn="ctr"/>
              <a:r>
                <a:rPr lang="en-US" sz="600" b="1" dirty="0">
                  <a:solidFill>
                    <a:srgbClr val="A20000"/>
                  </a:solidFill>
                  <a:latin typeface="Comic Sans MS" panose="030F0902030302020204" pitchFamily="66" charset="0"/>
                </a:rPr>
                <a:t>Buffering</a:t>
              </a: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827CD44C-E24A-4346-B5A1-20F3A36A7AD4}"/>
              </a:ext>
            </a:extLst>
          </p:cNvPr>
          <p:cNvGrpSpPr/>
          <p:nvPr/>
        </p:nvGrpSpPr>
        <p:grpSpPr>
          <a:xfrm rot="2565001">
            <a:off x="8744683" y="4497109"/>
            <a:ext cx="672583" cy="643356"/>
            <a:chOff x="-384749" y="3676757"/>
            <a:chExt cx="3350585" cy="1564684"/>
          </a:xfrm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63CCFE46-3ED6-2B4C-8183-25F6434AE298}"/>
                </a:ext>
              </a:extLst>
            </p:cNvPr>
            <p:cNvSpPr/>
            <p:nvPr/>
          </p:nvSpPr>
          <p:spPr>
            <a:xfrm rot="21217130">
              <a:off x="-151737" y="3815546"/>
              <a:ext cx="2893891" cy="12323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11D6046D-F7D9-6D47-922E-F67650D58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354058" y="3676757"/>
              <a:ext cx="3234891" cy="1564684"/>
            </a:xfrm>
            <a:prstGeom prst="rect">
              <a:avLst/>
            </a:prstGeom>
          </p:spPr>
        </p:pic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D3CEFC19-34F6-4145-BCCD-877330190E85}"/>
                </a:ext>
              </a:extLst>
            </p:cNvPr>
            <p:cNvSpPr/>
            <p:nvPr/>
          </p:nvSpPr>
          <p:spPr>
            <a:xfrm rot="20107431">
              <a:off x="-384749" y="4114125"/>
              <a:ext cx="3350585" cy="6736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rgbClr val="A20000"/>
                  </a:solidFill>
                  <a:latin typeface="Comic Sans MS" panose="030F0902030302020204" pitchFamily="66" charset="0"/>
                </a:rPr>
                <a:t>Energy-aware Tiling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7947AC3-38EC-0A4A-B352-AF94C3E788CA}"/>
              </a:ext>
            </a:extLst>
          </p:cNvPr>
          <p:cNvSpPr txBox="1"/>
          <p:nvPr/>
        </p:nvSpPr>
        <p:spPr>
          <a:xfrm>
            <a:off x="5767056" y="7471282"/>
            <a:ext cx="129629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Helvetica" pitchFamily="2" charset="0"/>
              </a:rPr>
              <a:t>Bold </a:t>
            </a:r>
            <a:r>
              <a:rPr lang="en-US" sz="1000" dirty="0">
                <a:latin typeface="Helvetica" pitchFamily="2" charset="0"/>
              </a:rPr>
              <a:t>= nonvolatile</a:t>
            </a:r>
          </a:p>
          <a:p>
            <a:pPr algn="ctr"/>
            <a:r>
              <a:rPr lang="en-US" sz="1000" dirty="0">
                <a:latin typeface="Helvetica" pitchFamily="2" charset="0"/>
              </a:rPr>
              <a:t>memory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DE003864-6418-F640-B173-3577178D4041}"/>
              </a:ext>
            </a:extLst>
          </p:cNvPr>
          <p:cNvCxnSpPr/>
          <p:nvPr/>
        </p:nvCxnSpPr>
        <p:spPr>
          <a:xfrm>
            <a:off x="5364513" y="4658381"/>
            <a:ext cx="237744" cy="0"/>
          </a:xfrm>
          <a:prstGeom prst="straightConnector1">
            <a:avLst/>
          </a:prstGeom>
          <a:ln w="25400">
            <a:solidFill>
              <a:srgbClr val="A3A3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8205BEA-A50E-464A-BC41-94DCA68DA138}"/>
              </a:ext>
            </a:extLst>
          </p:cNvPr>
          <p:cNvCxnSpPr>
            <a:cxnSpLocks/>
          </p:cNvCxnSpPr>
          <p:nvPr/>
        </p:nvCxnSpPr>
        <p:spPr>
          <a:xfrm flipH="1">
            <a:off x="5364513" y="7241986"/>
            <a:ext cx="237744" cy="0"/>
          </a:xfrm>
          <a:prstGeom prst="straightConnector1">
            <a:avLst/>
          </a:prstGeom>
          <a:ln w="25400">
            <a:solidFill>
              <a:srgbClr val="A3A3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85131E4D-AC57-7A47-80FD-F5BDFC722936}"/>
              </a:ext>
            </a:extLst>
          </p:cNvPr>
          <p:cNvSpPr txBox="1"/>
          <p:nvPr/>
        </p:nvSpPr>
        <p:spPr>
          <a:xfrm>
            <a:off x="4948982" y="4459781"/>
            <a:ext cx="7749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 err="1">
                <a:latin typeface="Helvetica" pitchFamily="2" charset="0"/>
              </a:rPr>
              <a:t>task_s_conv</a:t>
            </a:r>
            <a:endParaRPr lang="en-US" sz="700" dirty="0">
              <a:latin typeface="Helvetica" pitchFamily="2" charset="0"/>
            </a:endParaRP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8425590-DC7E-2447-8827-ADC52830274D}"/>
              </a:ext>
            </a:extLst>
          </p:cNvPr>
          <p:cNvCxnSpPr>
            <a:cxnSpLocks/>
          </p:cNvCxnSpPr>
          <p:nvPr/>
        </p:nvCxnSpPr>
        <p:spPr>
          <a:xfrm>
            <a:off x="8990024" y="4316767"/>
            <a:ext cx="128901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B2684B1D-D143-DA40-BB15-1204781576B3}"/>
              </a:ext>
            </a:extLst>
          </p:cNvPr>
          <p:cNvCxnSpPr>
            <a:cxnSpLocks/>
          </p:cNvCxnSpPr>
          <p:nvPr/>
        </p:nvCxnSpPr>
        <p:spPr>
          <a:xfrm flipV="1">
            <a:off x="9118923" y="3943148"/>
            <a:ext cx="0" cy="385036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296EDD2-7CFC-CC4D-8C93-D9BD1C2EC49B}"/>
              </a:ext>
            </a:extLst>
          </p:cNvPr>
          <p:cNvCxnSpPr>
            <a:cxnSpLocks/>
          </p:cNvCxnSpPr>
          <p:nvPr/>
        </p:nvCxnSpPr>
        <p:spPr>
          <a:xfrm>
            <a:off x="8885501" y="3949815"/>
            <a:ext cx="226312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0950C800-E9C4-0640-9C78-197AE296C31D}"/>
              </a:ext>
            </a:extLst>
          </p:cNvPr>
          <p:cNvCxnSpPr>
            <a:cxnSpLocks/>
          </p:cNvCxnSpPr>
          <p:nvPr/>
        </p:nvCxnSpPr>
        <p:spPr>
          <a:xfrm>
            <a:off x="8883627" y="3943150"/>
            <a:ext cx="0" cy="185941"/>
          </a:xfrm>
          <a:prstGeom prst="straightConnector1">
            <a:avLst/>
          </a:prstGeom>
          <a:ln w="25400">
            <a:solidFill>
              <a:srgbClr val="EB7D3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576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EA0EFB-F5F6-B9F5-DBE5-1E308CAC15F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95800" y="5116512"/>
            <a:ext cx="3200400" cy="1955800"/>
          </a:xfrm>
          <a:prstGeom prst="rect">
            <a:avLst/>
          </a:prstGeom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EB83FF5C-5AA6-5700-D4C6-C6AED430086A}"/>
              </a:ext>
            </a:extLst>
          </p:cNvPr>
          <p:cNvSpPr/>
          <p:nvPr/>
        </p:nvSpPr>
        <p:spPr>
          <a:xfrm>
            <a:off x="4942391" y="5318567"/>
            <a:ext cx="387752" cy="486137"/>
          </a:xfrm>
          <a:prstGeom prst="rightArrow">
            <a:avLst>
              <a:gd name="adj1" fmla="val 57143"/>
              <a:gd name="adj2" fmla="val 50000"/>
            </a:avLst>
          </a:prstGeom>
          <a:solidFill>
            <a:schemeClr val="accent3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03766C17-2C70-40CF-3A34-08201BF1F2E5}"/>
              </a:ext>
            </a:extLst>
          </p:cNvPr>
          <p:cNvSpPr/>
          <p:nvPr/>
        </p:nvSpPr>
        <p:spPr>
          <a:xfrm>
            <a:off x="5714034" y="5366794"/>
            <a:ext cx="582593" cy="486137"/>
          </a:xfrm>
          <a:prstGeom prst="rightArrow">
            <a:avLst>
              <a:gd name="adj1" fmla="val 57143"/>
              <a:gd name="adj2" fmla="val 50000"/>
            </a:avLst>
          </a:prstGeom>
          <a:solidFill>
            <a:schemeClr val="accent3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1C8658EB-9DBF-03D0-5F03-E0C38DA25930}"/>
              </a:ext>
            </a:extLst>
          </p:cNvPr>
          <p:cNvSpPr/>
          <p:nvPr/>
        </p:nvSpPr>
        <p:spPr>
          <a:xfrm>
            <a:off x="6998824" y="5366793"/>
            <a:ext cx="408973" cy="486137"/>
          </a:xfrm>
          <a:prstGeom prst="rightArrow">
            <a:avLst>
              <a:gd name="adj1" fmla="val 57143"/>
              <a:gd name="adj2" fmla="val 50000"/>
            </a:avLst>
          </a:prstGeom>
          <a:solidFill>
            <a:schemeClr val="accent3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83FF49-3935-2409-1C97-CCA3ABCC6C50}"/>
              </a:ext>
            </a:extLst>
          </p:cNvPr>
          <p:cNvSpPr txBox="1"/>
          <p:nvPr/>
        </p:nvSpPr>
        <p:spPr>
          <a:xfrm>
            <a:off x="6938654" y="5502139"/>
            <a:ext cx="5293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Compile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0464F6-BD45-4962-B5A4-88A6E99CC286}"/>
              </a:ext>
            </a:extLst>
          </p:cNvPr>
          <p:cNvSpPr txBox="1"/>
          <p:nvPr/>
        </p:nvSpPr>
        <p:spPr>
          <a:xfrm>
            <a:off x="5669843" y="5502139"/>
            <a:ext cx="6046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SONIC API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5EDA96-1DAF-9167-BA77-B3974DDD8807}"/>
              </a:ext>
            </a:extLst>
          </p:cNvPr>
          <p:cNvSpPr txBox="1"/>
          <p:nvPr/>
        </p:nvSpPr>
        <p:spPr>
          <a:xfrm>
            <a:off x="4872096" y="5461607"/>
            <a:ext cx="49084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/>
              <a:t>GENESIS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3431E18-747D-1706-C620-8BCA8350DF0E}"/>
              </a:ext>
            </a:extLst>
          </p:cNvPr>
          <p:cNvSpPr/>
          <p:nvPr/>
        </p:nvSpPr>
        <p:spPr>
          <a:xfrm>
            <a:off x="4789988" y="6149799"/>
            <a:ext cx="408973" cy="486137"/>
          </a:xfrm>
          <a:prstGeom prst="rightArrow">
            <a:avLst>
              <a:gd name="adj1" fmla="val 57143"/>
              <a:gd name="adj2" fmla="val 50000"/>
            </a:avLst>
          </a:prstGeom>
          <a:solidFill>
            <a:schemeClr val="accent3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506D4725-C40C-031A-BD8F-3595868BE3D2}"/>
              </a:ext>
            </a:extLst>
          </p:cNvPr>
          <p:cNvSpPr/>
          <p:nvPr/>
        </p:nvSpPr>
        <p:spPr>
          <a:xfrm>
            <a:off x="5781552" y="6165772"/>
            <a:ext cx="648185" cy="486137"/>
          </a:xfrm>
          <a:prstGeom prst="rightArrow">
            <a:avLst>
              <a:gd name="adj1" fmla="val 57143"/>
              <a:gd name="adj2" fmla="val 50000"/>
            </a:avLst>
          </a:prstGeom>
          <a:solidFill>
            <a:schemeClr val="accent3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CA0A51-C304-6205-7C21-3FE463EB9D35}"/>
              </a:ext>
            </a:extLst>
          </p:cNvPr>
          <p:cNvSpPr txBox="1"/>
          <p:nvPr/>
        </p:nvSpPr>
        <p:spPr>
          <a:xfrm>
            <a:off x="5714034" y="6269747"/>
            <a:ext cx="7072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/>
              <a:t>Link w/ TAILS</a:t>
            </a:r>
          </a:p>
          <a:p>
            <a:r>
              <a:rPr lang="en-US" sz="700" dirty="0"/>
              <a:t>HW Accel. Lib.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612D9104-2224-9156-E552-82D800622E9B}"/>
              </a:ext>
            </a:extLst>
          </p:cNvPr>
          <p:cNvSpPr/>
          <p:nvPr/>
        </p:nvSpPr>
        <p:spPr>
          <a:xfrm rot="5400000">
            <a:off x="6996236" y="6052290"/>
            <a:ext cx="437295" cy="347244"/>
          </a:xfrm>
          <a:prstGeom prst="rightArrow">
            <a:avLst>
              <a:gd name="adj1" fmla="val 57143"/>
              <a:gd name="adj2" fmla="val 50000"/>
            </a:avLst>
          </a:prstGeom>
          <a:solidFill>
            <a:schemeClr val="accent3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2B1A9F58-BEEB-40B2-BF95-CD11ABFD17EB}"/>
              </a:ext>
            </a:extLst>
          </p:cNvPr>
          <p:cNvSpPr/>
          <p:nvPr/>
        </p:nvSpPr>
        <p:spPr>
          <a:xfrm>
            <a:off x="5736160" y="6788690"/>
            <a:ext cx="1287740" cy="251269"/>
          </a:xfrm>
          <a:prstGeom prst="rightArrow">
            <a:avLst>
              <a:gd name="adj1" fmla="val 57143"/>
              <a:gd name="adj2" fmla="val 121968"/>
            </a:avLst>
          </a:prstGeom>
          <a:solidFill>
            <a:schemeClr val="accent3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0EFE49-37C9-FE01-5FAC-7FE44328807F}"/>
              </a:ext>
            </a:extLst>
          </p:cNvPr>
          <p:cNvSpPr txBox="1"/>
          <p:nvPr/>
        </p:nvSpPr>
        <p:spPr>
          <a:xfrm>
            <a:off x="5781551" y="6811164"/>
            <a:ext cx="83869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/>
              <a:t>Deploy w/out LEA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9E2F2F-6392-498C-BD4C-444E11CA027B}"/>
              </a:ext>
            </a:extLst>
          </p:cNvPr>
          <p:cNvSpPr/>
          <p:nvPr/>
        </p:nvSpPr>
        <p:spPr>
          <a:xfrm>
            <a:off x="6998824" y="6007264"/>
            <a:ext cx="154330" cy="20834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05CDDC-1798-D98C-F245-82236F749B51}"/>
              </a:ext>
            </a:extLst>
          </p:cNvPr>
          <p:cNvSpPr/>
          <p:nvPr/>
        </p:nvSpPr>
        <p:spPr>
          <a:xfrm>
            <a:off x="7128169" y="6024456"/>
            <a:ext cx="154330" cy="24975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987466-4732-3808-6FC3-48B1494A39C8}"/>
              </a:ext>
            </a:extLst>
          </p:cNvPr>
          <p:cNvSpPr txBox="1"/>
          <p:nvPr/>
        </p:nvSpPr>
        <p:spPr>
          <a:xfrm>
            <a:off x="6933382" y="5957545"/>
            <a:ext cx="4395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/>
              <a:t>Deploy</a:t>
            </a:r>
          </a:p>
          <a:p>
            <a:r>
              <a:rPr lang="en-US" sz="700" dirty="0"/>
              <a:t>w/ LEA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F7F58B1-84BA-3AB5-419D-D5932B5B744D}"/>
              </a:ext>
            </a:extLst>
          </p:cNvPr>
          <p:cNvSpPr/>
          <p:nvPr/>
        </p:nvSpPr>
        <p:spPr>
          <a:xfrm>
            <a:off x="5627804" y="6725318"/>
            <a:ext cx="108356" cy="26069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4E3C84-C128-477B-0835-AB06F314BD41}"/>
              </a:ext>
            </a:extLst>
          </p:cNvPr>
          <p:cNvSpPr/>
          <p:nvPr/>
        </p:nvSpPr>
        <p:spPr>
          <a:xfrm>
            <a:off x="5694183" y="6855528"/>
            <a:ext cx="174737" cy="11862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77C4166-74F5-B88E-A628-61912F379EBD}"/>
              </a:ext>
            </a:extLst>
          </p:cNvPr>
          <p:cNvSpPr/>
          <p:nvPr/>
        </p:nvSpPr>
        <p:spPr>
          <a:xfrm>
            <a:off x="6334666" y="5366793"/>
            <a:ext cx="249014" cy="2430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In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E9CB3E-5B81-7E21-7E1D-65D0275E93AB}"/>
              </a:ext>
            </a:extLst>
          </p:cNvPr>
          <p:cNvSpPr/>
          <p:nvPr/>
        </p:nvSpPr>
        <p:spPr>
          <a:xfrm>
            <a:off x="6684367" y="5366792"/>
            <a:ext cx="270015" cy="25800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Conv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542910-EDEA-7524-FF04-FA252136057E}"/>
              </a:ext>
            </a:extLst>
          </p:cNvPr>
          <p:cNvSpPr/>
          <p:nvPr/>
        </p:nvSpPr>
        <p:spPr>
          <a:xfrm>
            <a:off x="6694254" y="5685668"/>
            <a:ext cx="249014" cy="2430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dirty="0" err="1">
                <a:solidFill>
                  <a:schemeClr val="tx1"/>
                </a:solidFill>
              </a:rPr>
              <a:t>ReLU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F32685F-2D56-6850-8106-908E4CB3609A}"/>
              </a:ext>
            </a:extLst>
          </p:cNvPr>
          <p:cNvSpPr/>
          <p:nvPr/>
        </p:nvSpPr>
        <p:spPr>
          <a:xfrm>
            <a:off x="6328822" y="5687165"/>
            <a:ext cx="249014" cy="2430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FC</a:t>
            </a:r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58A1B834-4FF2-8320-D80E-F421E2C27139}"/>
              </a:ext>
            </a:extLst>
          </p:cNvPr>
          <p:cNvSpPr/>
          <p:nvPr/>
        </p:nvSpPr>
        <p:spPr>
          <a:xfrm rot="10800000">
            <a:off x="6782694" y="5624795"/>
            <a:ext cx="101260" cy="6087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414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ounded Rectangle 34">
            <a:extLst>
              <a:ext uri="{FF2B5EF4-FFF2-40B4-BE49-F238E27FC236}">
                <a16:creationId xmlns:a16="http://schemas.microsoft.com/office/drawing/2014/main" id="{749BE306-045E-4B07-A7F9-BBD62DF78333}"/>
              </a:ext>
            </a:extLst>
          </p:cNvPr>
          <p:cNvSpPr/>
          <p:nvPr/>
        </p:nvSpPr>
        <p:spPr>
          <a:xfrm>
            <a:off x="6306720" y="4156803"/>
            <a:ext cx="614602" cy="255953"/>
          </a:xfrm>
          <a:prstGeom prst="roundRect">
            <a:avLst/>
          </a:prstGeom>
          <a:solidFill>
            <a:schemeClr val="bg1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TAILS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14F758C5-5BF7-3A4A-A32B-19102259A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261" y="4366516"/>
            <a:ext cx="1025467" cy="1231966"/>
          </a:xfrm>
          <a:prstGeom prst="rect">
            <a:avLst/>
          </a:prstGeom>
        </p:spPr>
      </p:pic>
      <p:sp>
        <p:nvSpPr>
          <p:cNvPr id="70" name="Rounded Rectangle 35">
            <a:extLst>
              <a:ext uri="{FF2B5EF4-FFF2-40B4-BE49-F238E27FC236}">
                <a16:creationId xmlns:a16="http://schemas.microsoft.com/office/drawing/2014/main" id="{04A58D99-7CCC-4583-97D7-5792431F52E9}"/>
              </a:ext>
            </a:extLst>
          </p:cNvPr>
          <p:cNvSpPr/>
          <p:nvPr/>
        </p:nvSpPr>
        <p:spPr>
          <a:xfrm>
            <a:off x="5308962" y="4156763"/>
            <a:ext cx="686493" cy="255953"/>
          </a:xfrm>
          <a:prstGeom prst="roundRect">
            <a:avLst/>
          </a:prstGeom>
          <a:solidFill>
            <a:schemeClr val="bg1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SONIC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69117F-6A59-42F7-BBD5-02822CC0543D}"/>
              </a:ext>
            </a:extLst>
          </p:cNvPr>
          <p:cNvSpPr/>
          <p:nvPr/>
        </p:nvSpPr>
        <p:spPr>
          <a:xfrm>
            <a:off x="6921322" y="5885264"/>
            <a:ext cx="970340" cy="3946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210" y="4980605"/>
            <a:ext cx="987322" cy="593669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3137059" y="5238321"/>
            <a:ext cx="991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a[7] += b[7]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3118581" y="4387950"/>
            <a:ext cx="987821" cy="574204"/>
            <a:chOff x="3036283" y="2572928"/>
            <a:chExt cx="1220397" cy="1001637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36295" y="2572928"/>
              <a:ext cx="1220385" cy="1001637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839"/>
            <a:stretch/>
          </p:blipFill>
          <p:spPr>
            <a:xfrm rot="10800000">
              <a:off x="3036283" y="2751605"/>
              <a:ext cx="1220385" cy="822960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3091120" y="4659124"/>
            <a:ext cx="964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a[4] += b[4]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208" name="Straight Connector 207"/>
          <p:cNvCxnSpPr/>
          <p:nvPr/>
        </p:nvCxnSpPr>
        <p:spPr>
          <a:xfrm flipH="1">
            <a:off x="2966821" y="5804574"/>
            <a:ext cx="88880" cy="402063"/>
          </a:xfrm>
          <a:prstGeom prst="lin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3" name="Picture 1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025" y="4366516"/>
            <a:ext cx="952913" cy="1212038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4139614" y="4155968"/>
            <a:ext cx="943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Tile-12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74509" y="4155968"/>
            <a:ext cx="10970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Tile-5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105951" y="4400701"/>
            <a:ext cx="1158720" cy="238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a[0] += b[0] × c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138068" y="5166717"/>
            <a:ext cx="1158720" cy="238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a[9] += b[9] ×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091165" y="4393948"/>
            <a:ext cx="964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a[0] += b[0]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 rot="16200000">
            <a:off x="4318871" y="4900349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40" name="TextBox 39"/>
          <p:cNvSpPr txBox="1"/>
          <p:nvPr/>
        </p:nvSpPr>
        <p:spPr>
          <a:xfrm rot="16200000">
            <a:off x="3340055" y="4527840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41" name="TextBox 40"/>
          <p:cNvSpPr txBox="1"/>
          <p:nvPr/>
        </p:nvSpPr>
        <p:spPr>
          <a:xfrm>
            <a:off x="3137059" y="4994416"/>
            <a:ext cx="991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a[5] += b[5]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 rot="16200000">
            <a:off x="3411396" y="5113733"/>
            <a:ext cx="442608" cy="230832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900" dirty="0"/>
              <a:t>…</a:t>
            </a:r>
            <a:endParaRPr lang="en-US" sz="900" dirty="0"/>
          </a:p>
        </p:txBody>
      </p:sp>
      <p:cxnSp>
        <p:nvCxnSpPr>
          <p:cNvPr id="72" name="Straight Connector 71"/>
          <p:cNvCxnSpPr/>
          <p:nvPr/>
        </p:nvCxnSpPr>
        <p:spPr>
          <a:xfrm>
            <a:off x="2634996" y="4424525"/>
            <a:ext cx="0" cy="1782110"/>
          </a:xfrm>
          <a:prstGeom prst="line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2629742" y="4419749"/>
            <a:ext cx="415695" cy="1"/>
          </a:xfrm>
          <a:prstGeom prst="line">
            <a:avLst/>
          </a:prstGeom>
          <a:ln w="15875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2292403" y="4162211"/>
            <a:ext cx="10970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Energy</a:t>
            </a:r>
          </a:p>
        </p:txBody>
      </p:sp>
      <p:cxnSp>
        <p:nvCxnSpPr>
          <p:cNvPr id="83" name="Straight Connector 82"/>
          <p:cNvCxnSpPr/>
          <p:nvPr/>
        </p:nvCxnSpPr>
        <p:spPr>
          <a:xfrm flipH="1">
            <a:off x="2846732" y="4408812"/>
            <a:ext cx="202063" cy="1156316"/>
          </a:xfrm>
          <a:prstGeom prst="lin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4" name="Picture 1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448" y="4363665"/>
            <a:ext cx="968423" cy="1217981"/>
          </a:xfrm>
          <a:prstGeom prst="rect">
            <a:avLst/>
          </a:prstGeom>
        </p:spPr>
      </p:pic>
      <p:sp>
        <p:nvSpPr>
          <p:cNvPr id="115" name="TextBox 114"/>
          <p:cNvSpPr txBox="1"/>
          <p:nvPr/>
        </p:nvSpPr>
        <p:spPr>
          <a:xfrm>
            <a:off x="5101662" y="4397849"/>
            <a:ext cx="1158720" cy="238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a[0] += b[0] × c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5115491" y="5154721"/>
            <a:ext cx="1158720" cy="238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a[9] += b[9] × c</a:t>
            </a:r>
          </a:p>
        </p:txBody>
      </p:sp>
      <p:sp>
        <p:nvSpPr>
          <p:cNvPr id="117" name="TextBox 116"/>
          <p:cNvSpPr txBox="1"/>
          <p:nvPr/>
        </p:nvSpPr>
        <p:spPr>
          <a:xfrm rot="16200000">
            <a:off x="5304049" y="4898230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cxnSp>
        <p:nvCxnSpPr>
          <p:cNvPr id="172" name="Straight Connector 171"/>
          <p:cNvCxnSpPr/>
          <p:nvPr/>
        </p:nvCxnSpPr>
        <p:spPr>
          <a:xfrm>
            <a:off x="2840985" y="5700268"/>
            <a:ext cx="213594" cy="110573"/>
          </a:xfrm>
          <a:prstGeom prst="line">
            <a:avLst/>
          </a:prstGeom>
          <a:ln w="158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TextBox 176"/>
          <p:cNvSpPr txBox="1"/>
          <p:nvPr/>
        </p:nvSpPr>
        <p:spPr>
          <a:xfrm rot="16200000">
            <a:off x="2559614" y="5509588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178" name="TextBox 177"/>
          <p:cNvSpPr txBox="1"/>
          <p:nvPr/>
        </p:nvSpPr>
        <p:spPr>
          <a:xfrm>
            <a:off x="2741112" y="5479048"/>
            <a:ext cx="4152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1s</a:t>
            </a:r>
          </a:p>
        </p:txBody>
      </p:sp>
      <p:sp>
        <p:nvSpPr>
          <p:cNvPr id="184" name="TextBox 183"/>
          <p:cNvSpPr txBox="1"/>
          <p:nvPr/>
        </p:nvSpPr>
        <p:spPr>
          <a:xfrm rot="16200000">
            <a:off x="2005638" y="5205911"/>
            <a:ext cx="10970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Time</a:t>
            </a:r>
          </a:p>
        </p:txBody>
      </p:sp>
      <p:pic>
        <p:nvPicPr>
          <p:cNvPr id="193" name="Picture 19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" b="24767"/>
          <a:stretch/>
        </p:blipFill>
        <p:spPr>
          <a:xfrm>
            <a:off x="4135023" y="5765227"/>
            <a:ext cx="948348" cy="441408"/>
          </a:xfrm>
          <a:prstGeom prst="rect">
            <a:avLst/>
          </a:prstGeom>
        </p:spPr>
      </p:pic>
      <p:pic>
        <p:nvPicPr>
          <p:cNvPr id="197" name="Picture 19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" b="24767"/>
          <a:stretch/>
        </p:blipFill>
        <p:spPr>
          <a:xfrm>
            <a:off x="5120066" y="5763446"/>
            <a:ext cx="948348" cy="443191"/>
          </a:xfrm>
          <a:prstGeom prst="rect">
            <a:avLst/>
          </a:prstGeom>
        </p:spPr>
      </p:pic>
      <p:sp>
        <p:nvSpPr>
          <p:cNvPr id="198" name="TextBox 197"/>
          <p:cNvSpPr txBox="1"/>
          <p:nvPr/>
        </p:nvSpPr>
        <p:spPr>
          <a:xfrm>
            <a:off x="4128303" y="5785954"/>
            <a:ext cx="1002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0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+= b[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0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0" name="TextBox 199"/>
          <p:cNvSpPr txBox="1"/>
          <p:nvPr/>
        </p:nvSpPr>
        <p:spPr>
          <a:xfrm rot="16200000">
            <a:off x="4338540" y="5948121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201" name="TextBox 200"/>
          <p:cNvSpPr txBox="1"/>
          <p:nvPr/>
        </p:nvSpPr>
        <p:spPr>
          <a:xfrm>
            <a:off x="5086085" y="5789045"/>
            <a:ext cx="1002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9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+= b[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9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3" name="TextBox 202"/>
          <p:cNvSpPr txBox="1"/>
          <p:nvPr/>
        </p:nvSpPr>
        <p:spPr>
          <a:xfrm rot="16200000">
            <a:off x="5313005" y="5948617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pic>
        <p:nvPicPr>
          <p:cNvPr id="204" name="Picture 20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" b="24767"/>
          <a:stretch/>
        </p:blipFill>
        <p:spPr>
          <a:xfrm>
            <a:off x="3146121" y="5760829"/>
            <a:ext cx="948348" cy="445806"/>
          </a:xfrm>
          <a:prstGeom prst="rect">
            <a:avLst/>
          </a:prstGeom>
        </p:spPr>
      </p:pic>
      <p:sp>
        <p:nvSpPr>
          <p:cNvPr id="205" name="TextBox 204"/>
          <p:cNvSpPr txBox="1"/>
          <p:nvPr/>
        </p:nvSpPr>
        <p:spPr>
          <a:xfrm rot="16200000">
            <a:off x="3339060" y="5946002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206" name="TextBox 205"/>
          <p:cNvSpPr txBox="1"/>
          <p:nvPr/>
        </p:nvSpPr>
        <p:spPr>
          <a:xfrm>
            <a:off x="3130239" y="5776036"/>
            <a:ext cx="1002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5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+= b[</a:t>
            </a:r>
            <a:r>
              <a:rPr lang="en-US" sz="900" b="1" dirty="0">
                <a:latin typeface="Helvetica" charset="0"/>
                <a:ea typeface="Helvetica" charset="0"/>
                <a:cs typeface="Helvetica" charset="0"/>
              </a:rPr>
              <a:t>5</a:t>
            </a:r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212" name="Picture 2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335" y="4171486"/>
            <a:ext cx="166370" cy="203200"/>
          </a:xfrm>
          <a:prstGeom prst="rect">
            <a:avLst/>
          </a:prstGeom>
        </p:spPr>
      </p:pic>
      <p:sp>
        <p:nvSpPr>
          <p:cNvPr id="214" name="TextBox 213"/>
          <p:cNvSpPr txBox="1"/>
          <p:nvPr/>
        </p:nvSpPr>
        <p:spPr>
          <a:xfrm>
            <a:off x="4101756" y="4664838"/>
            <a:ext cx="964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a[4] += b[4]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15" name="TextBox 214"/>
          <p:cNvSpPr txBox="1"/>
          <p:nvPr/>
        </p:nvSpPr>
        <p:spPr>
          <a:xfrm rot="16200000">
            <a:off x="4350691" y="4533554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217" name="TextBox 216"/>
          <p:cNvSpPr txBox="1"/>
          <p:nvPr/>
        </p:nvSpPr>
        <p:spPr>
          <a:xfrm>
            <a:off x="5102210" y="4654882"/>
            <a:ext cx="964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a[4] += b[4] × c</a:t>
            </a:r>
          </a:p>
          <a:p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18" name="TextBox 217"/>
          <p:cNvSpPr txBox="1"/>
          <p:nvPr/>
        </p:nvSpPr>
        <p:spPr>
          <a:xfrm rot="16200000">
            <a:off x="5351145" y="4523598"/>
            <a:ext cx="585216" cy="246221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1000" dirty="0"/>
              <a:t>…</a:t>
            </a:r>
            <a:endParaRPr lang="en-US" sz="1000" dirty="0"/>
          </a:p>
        </p:txBody>
      </p:sp>
      <p:sp>
        <p:nvSpPr>
          <p:cNvPr id="2" name="TextBox 1"/>
          <p:cNvSpPr txBox="1"/>
          <p:nvPr/>
        </p:nvSpPr>
        <p:spPr>
          <a:xfrm>
            <a:off x="3137061" y="5581645"/>
            <a:ext cx="3984667" cy="141780"/>
          </a:xfrm>
          <a:prstGeom prst="rect">
            <a:avLst/>
          </a:prstGeom>
          <a:solidFill>
            <a:srgbClr val="A3A3A3"/>
          </a:solidFill>
          <a:ln>
            <a:noFill/>
          </a:ln>
        </p:spPr>
        <p:txBody>
          <a:bodyPr wrap="square" lIns="0" tIns="9144" rIns="0" bIns="9144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Recharging</a:t>
            </a:r>
          </a:p>
        </p:txBody>
      </p:sp>
      <p:pic>
        <p:nvPicPr>
          <p:cNvPr id="65" name="Picture 6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" b="24767"/>
          <a:stretch/>
        </p:blipFill>
        <p:spPr>
          <a:xfrm>
            <a:off x="6129572" y="5771685"/>
            <a:ext cx="992154" cy="4431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043" y="4161310"/>
            <a:ext cx="200995" cy="223987"/>
          </a:xfrm>
          <a:prstGeom prst="rect">
            <a:avLst/>
          </a:prstGeom>
        </p:spPr>
      </p:pic>
      <p:sp>
        <p:nvSpPr>
          <p:cNvPr id="17" name="Right Brace 16">
            <a:extLst>
              <a:ext uri="{FF2B5EF4-FFF2-40B4-BE49-F238E27FC236}">
                <a16:creationId xmlns:a16="http://schemas.microsoft.com/office/drawing/2014/main" id="{9374278F-B83E-4B63-A559-8D68213BEB47}"/>
              </a:ext>
            </a:extLst>
          </p:cNvPr>
          <p:cNvSpPr/>
          <p:nvPr/>
        </p:nvSpPr>
        <p:spPr>
          <a:xfrm>
            <a:off x="7117922" y="4421545"/>
            <a:ext cx="51316" cy="572873"/>
          </a:xfrm>
          <a:prstGeom prst="rightBrace">
            <a:avLst>
              <a:gd name="adj1" fmla="val 70881"/>
              <a:gd name="adj2" fmla="val 50000"/>
            </a:avLst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F010E1-F9E8-4146-B3F6-333D4C895064}"/>
              </a:ext>
            </a:extLst>
          </p:cNvPr>
          <p:cNvSpPr/>
          <p:nvPr/>
        </p:nvSpPr>
        <p:spPr>
          <a:xfrm rot="5400000">
            <a:off x="6919095" y="4608427"/>
            <a:ext cx="70564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Vectorized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1CB370D-A732-C847-B316-B88A68A20D2C}"/>
              </a:ext>
            </a:extLst>
          </p:cNvPr>
          <p:cNvCxnSpPr/>
          <p:nvPr/>
        </p:nvCxnSpPr>
        <p:spPr>
          <a:xfrm>
            <a:off x="6181163" y="4994416"/>
            <a:ext cx="835192" cy="0"/>
          </a:xfrm>
          <a:prstGeom prst="line">
            <a:avLst/>
          </a:prstGeom>
          <a:ln w="12700">
            <a:solidFill>
              <a:srgbClr val="A3A3A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6166133" y="5403587"/>
            <a:ext cx="314134" cy="256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6601167" y="5398826"/>
            <a:ext cx="314134" cy="256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flipV="1">
            <a:off x="6172994" y="6168296"/>
            <a:ext cx="314134" cy="256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 flipV="1">
            <a:off x="6611466" y="6162502"/>
            <a:ext cx="314134" cy="256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flipH="1">
            <a:off x="5700872" y="5335788"/>
            <a:ext cx="9043" cy="515567"/>
          </a:xfrm>
          <a:prstGeom prst="line">
            <a:avLst/>
          </a:prstGeom>
          <a:ln w="15875">
            <a:solidFill>
              <a:schemeClr val="tx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H="1">
            <a:off x="4729917" y="5346447"/>
            <a:ext cx="9043" cy="515567"/>
          </a:xfrm>
          <a:prstGeom prst="line">
            <a:avLst/>
          </a:prstGeom>
          <a:ln w="15875">
            <a:solidFill>
              <a:schemeClr val="tx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732387" y="5411871"/>
            <a:ext cx="2240" cy="414957"/>
          </a:xfrm>
          <a:prstGeom prst="line">
            <a:avLst/>
          </a:prstGeom>
          <a:ln w="15875">
            <a:solidFill>
              <a:schemeClr val="tx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6153733" y="4513091"/>
            <a:ext cx="299799" cy="380008"/>
            <a:chOff x="7795068" y="1823037"/>
            <a:chExt cx="299799" cy="380008"/>
          </a:xfrm>
        </p:grpSpPr>
        <p:sp>
          <p:nvSpPr>
            <p:cNvPr id="46" name="Left Bracket 45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Left Bracket 154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7838386" y="1823037"/>
              <a:ext cx="224420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a[0] </a:t>
              </a:r>
              <a:endParaRPr lang="en-US" sz="900" dirty="0"/>
            </a:p>
          </p:txBody>
        </p:sp>
        <p:sp>
          <p:nvSpPr>
            <p:cNvPr id="158" name="TextBox 157"/>
            <p:cNvSpPr txBox="1"/>
            <p:nvPr/>
          </p:nvSpPr>
          <p:spPr>
            <a:xfrm rot="16200000">
              <a:off x="7902293" y="1895215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7806325" y="2050407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a[15] </a:t>
              </a:r>
              <a:endParaRPr lang="en-US" sz="900" dirty="0"/>
            </a:p>
          </p:txBody>
        </p:sp>
      </p:grpSp>
      <p:grpSp>
        <p:nvGrpSpPr>
          <p:cNvPr id="161" name="Group 160"/>
          <p:cNvGrpSpPr/>
          <p:nvPr/>
        </p:nvGrpSpPr>
        <p:grpSpPr>
          <a:xfrm>
            <a:off x="6606414" y="4513091"/>
            <a:ext cx="299799" cy="380008"/>
            <a:chOff x="7795068" y="1823037"/>
            <a:chExt cx="299799" cy="380008"/>
          </a:xfrm>
        </p:grpSpPr>
        <p:sp>
          <p:nvSpPr>
            <p:cNvPr id="162" name="Left Bracket 161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Left Bracket 162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7838386" y="1823037"/>
              <a:ext cx="224420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b[0] </a:t>
              </a:r>
              <a:endParaRPr lang="en-US" sz="900" dirty="0"/>
            </a:p>
          </p:txBody>
        </p:sp>
        <p:sp>
          <p:nvSpPr>
            <p:cNvPr id="165" name="TextBox 164"/>
            <p:cNvSpPr txBox="1"/>
            <p:nvPr/>
          </p:nvSpPr>
          <p:spPr>
            <a:xfrm rot="16200000">
              <a:off x="7902293" y="1895215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7806325" y="2050407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b[15] </a:t>
              </a:r>
              <a:endParaRPr lang="en-US" sz="900" dirty="0"/>
            </a:p>
          </p:txBody>
        </p:sp>
      </p:grpSp>
      <p:sp>
        <p:nvSpPr>
          <p:cNvPr id="52" name="Rectangle 51"/>
          <p:cNvSpPr/>
          <p:nvPr/>
        </p:nvSpPr>
        <p:spPr>
          <a:xfrm>
            <a:off x="6447762" y="4637126"/>
            <a:ext cx="166712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+= </a:t>
            </a:r>
            <a:endParaRPr lang="en-US" sz="900" dirty="0"/>
          </a:p>
        </p:txBody>
      </p:sp>
      <p:sp>
        <p:nvSpPr>
          <p:cNvPr id="175" name="Rectangle 174"/>
          <p:cNvSpPr/>
          <p:nvPr/>
        </p:nvSpPr>
        <p:spPr>
          <a:xfrm>
            <a:off x="6886582" y="4644047"/>
            <a:ext cx="189154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 × c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76" name="Group 175"/>
          <p:cNvGrpSpPr/>
          <p:nvPr/>
        </p:nvGrpSpPr>
        <p:grpSpPr>
          <a:xfrm>
            <a:off x="6603474" y="5024895"/>
            <a:ext cx="299799" cy="361156"/>
            <a:chOff x="7795068" y="1841889"/>
            <a:chExt cx="299799" cy="361156"/>
          </a:xfrm>
        </p:grpSpPr>
        <p:sp>
          <p:nvSpPr>
            <p:cNvPr id="179" name="Left Bracket 178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Left Bracket 179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7806325" y="1841889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>
                  <a:latin typeface="Helvetica" charset="0"/>
                  <a:ea typeface="Helvetica" charset="0"/>
                  <a:cs typeface="Helvetica" charset="0"/>
                </a:rPr>
                <a:t>b[16] </a:t>
              </a:r>
              <a:endParaRPr lang="en-US" sz="900" dirty="0"/>
            </a:p>
          </p:txBody>
        </p:sp>
        <p:sp>
          <p:nvSpPr>
            <p:cNvPr id="182" name="TextBox 181"/>
            <p:cNvSpPr txBox="1"/>
            <p:nvPr/>
          </p:nvSpPr>
          <p:spPr>
            <a:xfrm rot="16200000">
              <a:off x="7902293" y="1923493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</p:grpSp>
      <p:sp>
        <p:nvSpPr>
          <p:cNvPr id="185" name="Rectangle 184"/>
          <p:cNvSpPr/>
          <p:nvPr/>
        </p:nvSpPr>
        <p:spPr>
          <a:xfrm>
            <a:off x="6883439" y="5121671"/>
            <a:ext cx="189154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 × c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86" name="Group 185"/>
          <p:cNvGrpSpPr/>
          <p:nvPr/>
        </p:nvGrpSpPr>
        <p:grpSpPr>
          <a:xfrm>
            <a:off x="6162168" y="5025711"/>
            <a:ext cx="299799" cy="361156"/>
            <a:chOff x="7795068" y="1841889"/>
            <a:chExt cx="299799" cy="361156"/>
          </a:xfrm>
        </p:grpSpPr>
        <p:sp>
          <p:nvSpPr>
            <p:cNvPr id="187" name="Left Bracket 186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Left Bracket 187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7806325" y="1841889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a[16] </a:t>
              </a:r>
              <a:endParaRPr lang="en-US" sz="900" dirty="0"/>
            </a:p>
          </p:txBody>
        </p:sp>
        <p:sp>
          <p:nvSpPr>
            <p:cNvPr id="190" name="TextBox 189"/>
            <p:cNvSpPr txBox="1"/>
            <p:nvPr/>
          </p:nvSpPr>
          <p:spPr>
            <a:xfrm rot="16200000">
              <a:off x="7902293" y="1923493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</p:grpSp>
      <p:sp>
        <p:nvSpPr>
          <p:cNvPr id="191" name="Rectangle 190"/>
          <p:cNvSpPr/>
          <p:nvPr/>
        </p:nvSpPr>
        <p:spPr>
          <a:xfrm>
            <a:off x="6454577" y="5128433"/>
            <a:ext cx="166712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+= </a:t>
            </a:r>
            <a:endParaRPr lang="en-US" sz="900" dirty="0"/>
          </a:p>
        </p:txBody>
      </p:sp>
      <p:grpSp>
        <p:nvGrpSpPr>
          <p:cNvPr id="192" name="Group 191"/>
          <p:cNvGrpSpPr/>
          <p:nvPr/>
        </p:nvGrpSpPr>
        <p:grpSpPr>
          <a:xfrm>
            <a:off x="6641018" y="5827782"/>
            <a:ext cx="299799" cy="361156"/>
            <a:chOff x="7795068" y="1841889"/>
            <a:chExt cx="299799" cy="361156"/>
          </a:xfrm>
        </p:grpSpPr>
        <p:sp>
          <p:nvSpPr>
            <p:cNvPr id="194" name="Left Bracket 193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Left Bracket 194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7806325" y="1841889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b[</a:t>
              </a:r>
              <a:r>
                <a:rPr lang="en-US" sz="900" b="1" dirty="0">
                  <a:latin typeface="Helvetica" charset="0"/>
                  <a:ea typeface="Helvetica" charset="0"/>
                  <a:cs typeface="Helvetica" charset="0"/>
                </a:rPr>
                <a:t>16</a:t>
              </a:r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] </a:t>
              </a:r>
              <a:endParaRPr lang="en-US" sz="900" dirty="0"/>
            </a:p>
          </p:txBody>
        </p:sp>
        <p:sp>
          <p:nvSpPr>
            <p:cNvPr id="199" name="TextBox 198"/>
            <p:cNvSpPr txBox="1"/>
            <p:nvPr/>
          </p:nvSpPr>
          <p:spPr>
            <a:xfrm rot="16200000">
              <a:off x="7902293" y="1923493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</p:grpSp>
      <p:sp>
        <p:nvSpPr>
          <p:cNvPr id="202" name="Rectangle 201"/>
          <p:cNvSpPr/>
          <p:nvPr/>
        </p:nvSpPr>
        <p:spPr>
          <a:xfrm>
            <a:off x="6920983" y="5924558"/>
            <a:ext cx="189154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 × c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207" name="Group 206"/>
          <p:cNvGrpSpPr/>
          <p:nvPr/>
        </p:nvGrpSpPr>
        <p:grpSpPr>
          <a:xfrm>
            <a:off x="6199712" y="5828598"/>
            <a:ext cx="299799" cy="361156"/>
            <a:chOff x="7795068" y="1841889"/>
            <a:chExt cx="299799" cy="361156"/>
          </a:xfrm>
        </p:grpSpPr>
        <p:sp>
          <p:nvSpPr>
            <p:cNvPr id="209" name="Left Bracket 208"/>
            <p:cNvSpPr/>
            <p:nvPr/>
          </p:nvSpPr>
          <p:spPr>
            <a:xfrm>
              <a:off x="7795068" y="1847819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Left Bracket 209"/>
            <p:cNvSpPr/>
            <p:nvPr/>
          </p:nvSpPr>
          <p:spPr>
            <a:xfrm flipH="1">
              <a:off x="8047201" y="1847842"/>
              <a:ext cx="27432" cy="355203"/>
            </a:xfrm>
            <a:prstGeom prst="leftBracket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7806325" y="1841889"/>
              <a:ext cx="288542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a[</a:t>
              </a:r>
              <a:r>
                <a:rPr lang="en-US" sz="900" b="1" dirty="0">
                  <a:latin typeface="Helvetica" charset="0"/>
                  <a:ea typeface="Helvetica" charset="0"/>
                  <a:cs typeface="Helvetica" charset="0"/>
                </a:rPr>
                <a:t>16</a:t>
              </a:r>
              <a:r>
                <a:rPr lang="en-US" sz="900" dirty="0">
                  <a:latin typeface="Helvetica" charset="0"/>
                  <a:ea typeface="Helvetica" charset="0"/>
                  <a:cs typeface="Helvetica" charset="0"/>
                </a:rPr>
                <a:t>] </a:t>
              </a:r>
              <a:endParaRPr lang="en-US" sz="900" dirty="0"/>
            </a:p>
          </p:txBody>
        </p:sp>
        <p:sp>
          <p:nvSpPr>
            <p:cNvPr id="213" name="TextBox 212"/>
            <p:cNvSpPr txBox="1"/>
            <p:nvPr/>
          </p:nvSpPr>
          <p:spPr>
            <a:xfrm rot="16200000">
              <a:off x="7902293" y="1923493"/>
              <a:ext cx="113581" cy="246221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sz="1000" dirty="0"/>
                <a:t>…</a:t>
              </a:r>
              <a:endParaRPr lang="en-US" sz="1000" dirty="0"/>
            </a:p>
          </p:txBody>
        </p:sp>
      </p:grpSp>
      <p:sp>
        <p:nvSpPr>
          <p:cNvPr id="216" name="Rectangle 215"/>
          <p:cNvSpPr/>
          <p:nvPr/>
        </p:nvSpPr>
        <p:spPr>
          <a:xfrm>
            <a:off x="6492121" y="5931320"/>
            <a:ext cx="166712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+= </a:t>
            </a:r>
            <a:endParaRPr lang="en-US" sz="900" dirty="0"/>
          </a:p>
        </p:txBody>
      </p:sp>
      <p:sp>
        <p:nvSpPr>
          <p:cNvPr id="54" name="Rectangle 53"/>
          <p:cNvSpPr/>
          <p:nvPr/>
        </p:nvSpPr>
        <p:spPr>
          <a:xfrm>
            <a:off x="6594095" y="5350989"/>
            <a:ext cx="306371" cy="522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/>
          <p:nvPr/>
        </p:nvSpPr>
        <p:spPr>
          <a:xfrm>
            <a:off x="6157762" y="5348860"/>
            <a:ext cx="306371" cy="522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Connector 110"/>
          <p:cNvCxnSpPr/>
          <p:nvPr/>
        </p:nvCxnSpPr>
        <p:spPr>
          <a:xfrm>
            <a:off x="6800791" y="5168651"/>
            <a:ext cx="19979" cy="659131"/>
          </a:xfrm>
          <a:prstGeom prst="line">
            <a:avLst/>
          </a:prstGeom>
          <a:ln w="15875">
            <a:solidFill>
              <a:schemeClr val="tx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5643753" y="5559828"/>
            <a:ext cx="1199398" cy="161583"/>
          </a:xfrm>
          <a:prstGeom prst="rect">
            <a:avLst/>
          </a:prstGeom>
          <a:solidFill>
            <a:schemeClr val="bg1"/>
          </a:solidFill>
          <a:ln w="15875"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50" dirty="0">
                <a:latin typeface="Helvetica" charset="0"/>
                <a:ea typeface="Helvetica" charset="0"/>
                <a:cs typeface="Helvetica" charset="0"/>
              </a:rPr>
              <a:t>Loop Continuation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3699574" y="5556950"/>
            <a:ext cx="1066835" cy="169277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Wasted Work</a:t>
            </a:r>
          </a:p>
        </p:txBody>
      </p:sp>
    </p:spTree>
    <p:extLst>
      <p:ext uri="{BB962C8B-B14F-4D97-AF65-F5344CB8AC3E}">
        <p14:creationId xmlns:p14="http://schemas.microsoft.com/office/powerpoint/2010/main" val="8079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Rectangle 162">
            <a:extLst>
              <a:ext uri="{FF2B5EF4-FFF2-40B4-BE49-F238E27FC236}">
                <a16:creationId xmlns:a16="http://schemas.microsoft.com/office/drawing/2014/main" id="{C471F4D9-14F1-3961-88E0-80BB807448C2}"/>
              </a:ext>
            </a:extLst>
          </p:cNvPr>
          <p:cNvSpPr/>
          <p:nvPr/>
        </p:nvSpPr>
        <p:spPr>
          <a:xfrm>
            <a:off x="4969958" y="1467962"/>
            <a:ext cx="146921" cy="7177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900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C0CB47FD-C281-461F-F1BA-7C3A64408431}"/>
              </a:ext>
            </a:extLst>
          </p:cNvPr>
          <p:cNvSpPr/>
          <p:nvPr/>
        </p:nvSpPr>
        <p:spPr>
          <a:xfrm>
            <a:off x="5365385" y="1465061"/>
            <a:ext cx="146921" cy="7177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900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7C869B5-9E85-A948-8037-1DDF14D3B5FB}"/>
              </a:ext>
            </a:extLst>
          </p:cNvPr>
          <p:cNvSpPr txBox="1"/>
          <p:nvPr/>
        </p:nvSpPr>
        <p:spPr>
          <a:xfrm rot="16200000">
            <a:off x="3745736" y="2979715"/>
            <a:ext cx="438912" cy="276999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E935EF9-6FB3-224E-889F-EB66643D9C23}"/>
              </a:ext>
            </a:extLst>
          </p:cNvPr>
          <p:cNvSpPr/>
          <p:nvPr/>
        </p:nvSpPr>
        <p:spPr>
          <a:xfrm>
            <a:off x="5154487" y="2187915"/>
            <a:ext cx="342541" cy="312584"/>
          </a:xfrm>
          <a:prstGeom prst="rect">
            <a:avLst/>
          </a:prstGeom>
          <a:solidFill>
            <a:schemeClr val="accent3">
              <a:alpha val="26000"/>
            </a:schemeClr>
          </a:solidFill>
          <a:ln w="254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A980D1C-E1B7-E145-B774-BC005089258D}"/>
              </a:ext>
            </a:extLst>
          </p:cNvPr>
          <p:cNvSpPr/>
          <p:nvPr/>
        </p:nvSpPr>
        <p:spPr>
          <a:xfrm>
            <a:off x="5824577" y="2190734"/>
            <a:ext cx="342541" cy="312584"/>
          </a:xfrm>
          <a:prstGeom prst="rect">
            <a:avLst/>
          </a:prstGeom>
          <a:pattFill prst="wdUpDiag">
            <a:fgClr>
              <a:schemeClr val="accent3"/>
            </a:fgClr>
            <a:bgClr>
              <a:schemeClr val="bg2"/>
            </a:bgClr>
          </a:pattFill>
          <a:ln w="254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/>
          <p:cNvGrpSpPr/>
          <p:nvPr/>
        </p:nvGrpSpPr>
        <p:grpSpPr>
          <a:xfrm>
            <a:off x="5175644" y="2692644"/>
            <a:ext cx="342541" cy="312584"/>
            <a:chOff x="3273004" y="5227815"/>
            <a:chExt cx="456721" cy="416778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0D3C6AF-2502-644F-BCD4-C33906BF9D1A}"/>
                </a:ext>
              </a:extLst>
            </p:cNvPr>
            <p:cNvSpPr/>
            <p:nvPr/>
          </p:nvSpPr>
          <p:spPr>
            <a:xfrm>
              <a:off x="3273004" y="5227815"/>
              <a:ext cx="456721" cy="416778"/>
            </a:xfrm>
            <a:prstGeom prst="rect">
              <a:avLst/>
            </a:prstGeom>
            <a:pattFill prst="lgGrid">
              <a:fgClr>
                <a:schemeClr val="accent3"/>
              </a:fgClr>
              <a:bgClr>
                <a:schemeClr val="bg1"/>
              </a:bgClr>
            </a:pattFill>
            <a:ln w="254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447EB8E-DBFD-5644-8601-A986F7214E1A}"/>
                </a:ext>
              </a:extLst>
            </p:cNvPr>
            <p:cNvSpPr/>
            <p:nvPr/>
          </p:nvSpPr>
          <p:spPr>
            <a:xfrm>
              <a:off x="3559340" y="5376768"/>
              <a:ext cx="118872" cy="118872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3094459" y="1003597"/>
            <a:ext cx="1722575" cy="2286539"/>
          </a:xfrm>
          <a:prstGeom prst="rect">
            <a:avLst/>
          </a:prstGeom>
          <a:noFill/>
          <a:ln w="254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3099025" y="996608"/>
            <a:ext cx="1718009" cy="23849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1. </a:t>
            </a:r>
            <a:r>
              <a:rPr lang="en-US" sz="1200" b="1" dirty="0" err="1">
                <a:solidFill>
                  <a:schemeClr val="tx1"/>
                </a:solidFill>
              </a:rPr>
              <a:t>Task_Convolve</a:t>
            </a:r>
            <a:endParaRPr lang="en-US" sz="1200" b="1" dirty="0">
              <a:solidFill>
                <a:schemeClr val="tx1"/>
              </a:solidFill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E5A7145-3E47-CE4F-9C74-4E2F59F5665B}"/>
              </a:ext>
            </a:extLst>
          </p:cNvPr>
          <p:cNvGrpSpPr/>
          <p:nvPr/>
        </p:nvGrpSpPr>
        <p:grpSpPr>
          <a:xfrm>
            <a:off x="4969958" y="1155760"/>
            <a:ext cx="538819" cy="673127"/>
            <a:chOff x="5209194" y="1092099"/>
            <a:chExt cx="718425" cy="897503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C1936B9-14FC-8D46-8391-F084D10C25B7}"/>
                </a:ext>
              </a:extLst>
            </p:cNvPr>
            <p:cNvSpPr/>
            <p:nvPr/>
          </p:nvSpPr>
          <p:spPr>
            <a:xfrm>
              <a:off x="5731725" y="1176671"/>
              <a:ext cx="195894" cy="9569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7497E1F-4C91-A14B-890A-8F74FB59FE2E}"/>
                </a:ext>
              </a:extLst>
            </p:cNvPr>
            <p:cNvSpPr/>
            <p:nvPr/>
          </p:nvSpPr>
          <p:spPr>
            <a:xfrm>
              <a:off x="5731725" y="1342022"/>
              <a:ext cx="195894" cy="9569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82A7270-E220-B247-944D-1505896B1434}"/>
                </a:ext>
              </a:extLst>
            </p:cNvPr>
            <p:cNvSpPr/>
            <p:nvPr/>
          </p:nvSpPr>
          <p:spPr>
            <a:xfrm>
              <a:off x="5731725" y="1659900"/>
              <a:ext cx="195894" cy="9569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283EB0C-E093-8141-B756-871535F86F10}"/>
                </a:ext>
              </a:extLst>
            </p:cNvPr>
            <p:cNvSpPr/>
            <p:nvPr/>
          </p:nvSpPr>
          <p:spPr>
            <a:xfrm>
              <a:off x="5731725" y="1818163"/>
              <a:ext cx="195894" cy="9569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BDB71B3-F45A-7F47-BF5A-79D398723CE6}"/>
                </a:ext>
              </a:extLst>
            </p:cNvPr>
            <p:cNvSpPr/>
            <p:nvPr/>
          </p:nvSpPr>
          <p:spPr>
            <a:xfrm>
              <a:off x="5209194" y="1180214"/>
              <a:ext cx="195894" cy="9569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798E189-2AA8-DD46-980F-FEA58DE9DDDE}"/>
                </a:ext>
              </a:extLst>
            </p:cNvPr>
            <p:cNvSpPr/>
            <p:nvPr/>
          </p:nvSpPr>
          <p:spPr>
            <a:xfrm>
              <a:off x="5209194" y="1345565"/>
              <a:ext cx="195894" cy="9569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2E9884E-6F9C-DE46-B9B2-2694196948E1}"/>
                </a:ext>
              </a:extLst>
            </p:cNvPr>
            <p:cNvSpPr/>
            <p:nvPr/>
          </p:nvSpPr>
          <p:spPr>
            <a:xfrm>
              <a:off x="5209194" y="1663443"/>
              <a:ext cx="195894" cy="9569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DD0CDB6-9F29-DC49-99DE-0D043B49F18B}"/>
                </a:ext>
              </a:extLst>
            </p:cNvPr>
            <p:cNvSpPr/>
            <p:nvPr/>
          </p:nvSpPr>
          <p:spPr>
            <a:xfrm>
              <a:off x="5209194" y="1821706"/>
              <a:ext cx="195894" cy="9569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E6E2E9-5B92-4A42-8621-13C5CB7C3A70}"/>
                </a:ext>
              </a:extLst>
            </p:cNvPr>
            <p:cNvSpPr/>
            <p:nvPr/>
          </p:nvSpPr>
          <p:spPr>
            <a:xfrm>
              <a:off x="5350824" y="1092099"/>
              <a:ext cx="433315" cy="89750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800" b="1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</p:grpSp>
      <p:sp>
        <p:nvSpPr>
          <p:cNvPr id="73" name="Rectangle 72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4955147" y="1891877"/>
            <a:ext cx="1417037" cy="1396583"/>
          </a:xfrm>
          <a:prstGeom prst="rect">
            <a:avLst/>
          </a:prstGeom>
          <a:noFill/>
          <a:ln w="254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4958903" y="1884886"/>
            <a:ext cx="1413281" cy="23849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2. </a:t>
            </a:r>
            <a:r>
              <a:rPr lang="en-US" sz="1200" b="1" dirty="0" err="1">
                <a:solidFill>
                  <a:schemeClr val="tx1"/>
                </a:solidFill>
              </a:rPr>
              <a:t>Task_Next_Filter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986793" y="2471111"/>
            <a:ext cx="1317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Swap Double Buffer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5560427" y="2293757"/>
            <a:ext cx="218358" cy="0"/>
          </a:xfrm>
          <a:prstGeom prst="straightConnector1">
            <a:avLst/>
          </a:prstGeom>
          <a:ln w="254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H="1">
            <a:off x="5536609" y="2392161"/>
            <a:ext cx="218358" cy="0"/>
          </a:xfrm>
          <a:prstGeom prst="straightConnector1">
            <a:avLst/>
          </a:prstGeom>
          <a:ln w="254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rot="5400000" flipH="1">
            <a:off x="5325792" y="3002691"/>
            <a:ext cx="218358" cy="0"/>
          </a:xfrm>
          <a:prstGeom prst="straightConnector1">
            <a:avLst/>
          </a:prstGeom>
          <a:ln w="254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Group 78"/>
          <p:cNvGrpSpPr/>
          <p:nvPr/>
        </p:nvGrpSpPr>
        <p:grpSpPr>
          <a:xfrm>
            <a:off x="5810977" y="2693843"/>
            <a:ext cx="342541" cy="312584"/>
            <a:chOff x="3273004" y="5227815"/>
            <a:chExt cx="456721" cy="416778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F0D3C6AF-2502-644F-BCD4-C33906BF9D1A}"/>
                </a:ext>
              </a:extLst>
            </p:cNvPr>
            <p:cNvSpPr/>
            <p:nvPr/>
          </p:nvSpPr>
          <p:spPr>
            <a:xfrm>
              <a:off x="3273004" y="5227815"/>
              <a:ext cx="456721" cy="416778"/>
            </a:xfrm>
            <a:prstGeom prst="rect">
              <a:avLst/>
            </a:prstGeom>
            <a:pattFill prst="lgGrid">
              <a:fgClr>
                <a:schemeClr val="accent3"/>
              </a:fgClr>
              <a:bgClr>
                <a:schemeClr val="bg1"/>
              </a:bgClr>
            </a:pattFill>
            <a:ln w="254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447EB8E-DBFD-5644-8601-A986F7214E1A}"/>
                </a:ext>
              </a:extLst>
            </p:cNvPr>
            <p:cNvSpPr/>
            <p:nvPr/>
          </p:nvSpPr>
          <p:spPr>
            <a:xfrm>
              <a:off x="3351523" y="5468804"/>
              <a:ext cx="118872" cy="118872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 flipV="1">
            <a:off x="5915234" y="2960185"/>
            <a:ext cx="0" cy="147918"/>
          </a:xfrm>
          <a:prstGeom prst="straightConnector1">
            <a:avLst/>
          </a:prstGeom>
          <a:ln w="254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5568741" y="2855155"/>
            <a:ext cx="218358" cy="0"/>
          </a:xfrm>
          <a:prstGeom prst="straightConnector1">
            <a:avLst/>
          </a:prstGeom>
          <a:ln w="254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5113502" y="3065387"/>
            <a:ext cx="11288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Next Filter Value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2939301" y="1290538"/>
            <a:ext cx="0" cy="2268006"/>
          </a:xfrm>
          <a:prstGeom prst="line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2928393" y="3538248"/>
            <a:ext cx="2717395" cy="0"/>
          </a:xfrm>
          <a:prstGeom prst="line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 flipH="1">
            <a:off x="2935562" y="1303175"/>
            <a:ext cx="150796" cy="0"/>
          </a:xfrm>
          <a:prstGeom prst="line">
            <a:avLst/>
          </a:prstGeom>
          <a:ln w="38100">
            <a:solidFill>
              <a:schemeClr val="accent5">
                <a:lumMod val="40000"/>
                <a:lumOff val="60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/>
          <p:cNvSpPr/>
          <p:nvPr/>
        </p:nvSpPr>
        <p:spPr>
          <a:xfrm>
            <a:off x="3060900" y="3220233"/>
            <a:ext cx="1083365" cy="583195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Loop-Ordered Buffering: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Idempotent</a:t>
            </a:r>
          </a:p>
        </p:txBody>
      </p: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56FF325A-43CA-46C5-8AC7-2001EC736F51}"/>
              </a:ext>
            </a:extLst>
          </p:cNvPr>
          <p:cNvGrpSpPr/>
          <p:nvPr/>
        </p:nvGrpSpPr>
        <p:grpSpPr>
          <a:xfrm>
            <a:off x="3459372" y="702259"/>
            <a:ext cx="1113210" cy="299733"/>
            <a:chOff x="5176336" y="1491349"/>
            <a:chExt cx="784475" cy="255953"/>
          </a:xfrm>
        </p:grpSpPr>
        <p:sp>
          <p:nvSpPr>
            <p:cNvPr id="280" name="Rounded Rectangle 35">
              <a:extLst>
                <a:ext uri="{FF2B5EF4-FFF2-40B4-BE49-F238E27FC236}">
                  <a16:creationId xmlns:a16="http://schemas.microsoft.com/office/drawing/2014/main" id="{B1EFB366-2873-45BA-BB3F-8ACBF0C2057C}"/>
                </a:ext>
              </a:extLst>
            </p:cNvPr>
            <p:cNvSpPr/>
            <p:nvPr/>
          </p:nvSpPr>
          <p:spPr>
            <a:xfrm>
              <a:off x="5274318" y="1491349"/>
              <a:ext cx="686493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Helvetica" charset="0"/>
                  <a:ea typeface="Helvetica" charset="0"/>
                  <a:cs typeface="Helvetica" charset="0"/>
                </a:rPr>
                <a:t>SONIC</a:t>
              </a:r>
            </a:p>
          </p:txBody>
        </p:sp>
        <p:pic>
          <p:nvPicPr>
            <p:cNvPr id="281" name="Picture 280">
              <a:extLst>
                <a:ext uri="{FF2B5EF4-FFF2-40B4-BE49-F238E27FC236}">
                  <a16:creationId xmlns:a16="http://schemas.microsoft.com/office/drawing/2014/main" id="{7CBC7078-31ED-48DD-A347-F8681EC77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6336" y="1506074"/>
              <a:ext cx="150702" cy="203200"/>
            </a:xfrm>
            <a:prstGeom prst="rect">
              <a:avLst/>
            </a:prstGeom>
          </p:spPr>
        </p:pic>
      </p:grpSp>
      <p:grpSp>
        <p:nvGrpSpPr>
          <p:cNvPr id="53" name="Group 52"/>
          <p:cNvGrpSpPr/>
          <p:nvPr/>
        </p:nvGrpSpPr>
        <p:grpSpPr>
          <a:xfrm>
            <a:off x="3171540" y="1271276"/>
            <a:ext cx="1545177" cy="566312"/>
            <a:chOff x="2863129" y="1705582"/>
            <a:chExt cx="2060236" cy="755082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3129" y="1705582"/>
              <a:ext cx="2060236" cy="755082"/>
              <a:chOff x="2882730" y="1862236"/>
              <a:chExt cx="2060236" cy="755082"/>
            </a:xfrm>
          </p:grpSpPr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57087" y="2168860"/>
                <a:ext cx="365760" cy="365760"/>
              </a:xfrm>
              <a:prstGeom prst="rect">
                <a:avLst/>
              </a:prstGeom>
              <a:solidFill>
                <a:schemeClr val="accent3">
                  <a:alpha val="25000"/>
                </a:schemeClr>
              </a:solidFill>
              <a:ln w="254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66799" y="2171418"/>
                <a:ext cx="365760" cy="365760"/>
              </a:xfrm>
              <a:prstGeom prst="rect">
                <a:avLst/>
              </a:prstGeom>
              <a:pattFill prst="wdUpDiag">
                <a:fgClr>
                  <a:schemeClr val="accent3"/>
                </a:fgClr>
                <a:bgClr>
                  <a:srgbClr val="E8E6E6"/>
                </a:bgClr>
              </a:pattFill>
              <a:ln w="254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30898" y="2198500"/>
                <a:ext cx="340264" cy="3488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60225" y="2188057"/>
                    <a:ext cx="408659" cy="34359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60225" y="2188057"/>
                    <a:ext cx="408659" cy="343598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58409" y="2237186"/>
                <a:ext cx="101569" cy="100287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49493" y="2241665"/>
                <a:ext cx="101569" cy="100287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526487" y="2162804"/>
                <a:ext cx="365760" cy="365760"/>
              </a:xfrm>
              <a:prstGeom prst="rect">
                <a:avLst/>
              </a:prstGeom>
              <a:pattFill prst="lgGrid">
                <a:fgClr>
                  <a:schemeClr val="accent3"/>
                </a:fgClr>
                <a:bgClr>
                  <a:schemeClr val="bg1"/>
                </a:bgClr>
              </a:pattFill>
              <a:ln w="254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714986" y="2285412"/>
                <a:ext cx="118872" cy="118872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2730" y="1862236"/>
                <a:ext cx="15533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Loop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1</a:t>
                </a:r>
              </a:p>
            </p:txBody>
          </p:sp>
        </p:grpSp>
        <p:sp>
          <p:nvSpPr>
            <p:cNvPr id="231" name="Rounded Rectangle 230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73942" y="2018294"/>
              <a:ext cx="365760" cy="365760"/>
            </a:xfrm>
            <a:prstGeom prst="rect">
              <a:avLst/>
            </a:prstGeom>
            <a:solidFill>
              <a:schemeClr val="accent3"/>
            </a:solidFill>
            <a:ln w="254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32" name="TextBox 231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17756" y="1860415"/>
                  <a:ext cx="402248" cy="4037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>
            <p:sp>
              <p:nvSpPr>
                <p:cNvPr id="232" name="TextBox 231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17756" y="1860415"/>
                  <a:ext cx="402248" cy="403786"/>
                </a:xfrm>
                <a:prstGeom prst="rect">
                  <a:avLst/>
                </a:prstGeom>
                <a:blipFill>
                  <a:blip r:embed="rId5"/>
                  <a:stretch>
                    <a:fillRect b="-8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9" name="Group 58"/>
          <p:cNvGrpSpPr/>
          <p:nvPr/>
        </p:nvGrpSpPr>
        <p:grpSpPr>
          <a:xfrm>
            <a:off x="5128650" y="1570300"/>
            <a:ext cx="218507" cy="213796"/>
            <a:chOff x="5543400" y="1938559"/>
            <a:chExt cx="188861" cy="184952"/>
          </a:xfrm>
        </p:grpSpPr>
        <p:sp>
          <p:nvSpPr>
            <p:cNvPr id="309" name="Rectangle 308"/>
            <p:cNvSpPr/>
            <p:nvPr/>
          </p:nvSpPr>
          <p:spPr>
            <a:xfrm>
              <a:off x="5648673" y="1938559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/>
            <p:cNvSpPr/>
            <p:nvPr/>
          </p:nvSpPr>
          <p:spPr>
            <a:xfrm>
              <a:off x="5543753" y="1940327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/>
            <p:cNvSpPr/>
            <p:nvPr/>
          </p:nvSpPr>
          <p:spPr>
            <a:xfrm>
              <a:off x="5651811" y="2045643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543400" y="2047324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dirty="0" err="1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i</a:t>
              </a:r>
              <a:endParaRPr lang="en-US" sz="8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57" name="Rectangle 56"/>
          <p:cNvSpPr/>
          <p:nvPr/>
        </p:nvSpPr>
        <p:spPr>
          <a:xfrm>
            <a:off x="2751168" y="1409957"/>
            <a:ext cx="425319" cy="336689"/>
          </a:xfrm>
          <a:prstGeom prst="rect">
            <a:avLst/>
          </a:prstGeom>
          <a:solidFill>
            <a:schemeClr val="bg1"/>
          </a:solidFill>
          <a:ln w="22225">
            <a:solidFill>
              <a:srgbClr val="D1942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Write Only</a:t>
            </a:r>
          </a:p>
        </p:txBody>
      </p:sp>
      <p:sp>
        <p:nvSpPr>
          <p:cNvPr id="114" name="Triangle 113"/>
          <p:cNvSpPr/>
          <p:nvPr/>
        </p:nvSpPr>
        <p:spPr>
          <a:xfrm rot="5400000">
            <a:off x="4795276" y="2601792"/>
            <a:ext cx="183653" cy="119008"/>
          </a:xfrm>
          <a:prstGeom prst="triangl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ectangle 311"/>
          <p:cNvSpPr/>
          <p:nvPr/>
        </p:nvSpPr>
        <p:spPr>
          <a:xfrm>
            <a:off x="5568741" y="957459"/>
            <a:ext cx="964682" cy="858011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 Continuation: “</a:t>
            </a:r>
            <a:r>
              <a:rPr lang="en-US" sz="105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unsafe” write after read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5644432" y="3288460"/>
            <a:ext cx="0" cy="263589"/>
          </a:xfrm>
          <a:prstGeom prst="line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Group 114"/>
          <p:cNvGrpSpPr/>
          <p:nvPr/>
        </p:nvGrpSpPr>
        <p:grpSpPr>
          <a:xfrm>
            <a:off x="3171927" y="1860196"/>
            <a:ext cx="1545177" cy="566312"/>
            <a:chOff x="2863129" y="1705582"/>
            <a:chExt cx="2060236" cy="755082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3129" y="1705582"/>
              <a:ext cx="2060236" cy="755082"/>
              <a:chOff x="2882730" y="1862236"/>
              <a:chExt cx="2060236" cy="755082"/>
            </a:xfrm>
          </p:grpSpPr>
          <p:sp>
            <p:nvSpPr>
              <p:cNvPr id="119" name="Rounded Rectangle 118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57087" y="2168860"/>
                <a:ext cx="365760" cy="365760"/>
              </a:xfrm>
              <a:prstGeom prst="rect">
                <a:avLst/>
              </a:prstGeom>
              <a:solidFill>
                <a:schemeClr val="bg2">
                  <a:lumMod val="50000"/>
                  <a:alpha val="25000"/>
                </a:schemeClr>
              </a:solidFill>
              <a:ln w="254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66799" y="2171418"/>
                <a:ext cx="365760" cy="365760"/>
              </a:xfrm>
              <a:prstGeom prst="rect">
                <a:avLst/>
              </a:prstGeom>
              <a:pattFill prst="wdUpDiag">
                <a:fgClr>
                  <a:schemeClr val="bg2">
                    <a:lumMod val="50000"/>
                  </a:schemeClr>
                </a:fgClr>
                <a:bgClr>
                  <a:schemeClr val="bg2"/>
                </a:bgClr>
              </a:pattFill>
              <a:ln w="254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30898" y="2198500"/>
                <a:ext cx="340264" cy="3488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23" name="TextBox 122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60225" y="2188057"/>
                    <a:ext cx="408659" cy="34359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>
              <p:sp>
                <p:nvSpPr>
                  <p:cNvPr id="123" name="TextBox 122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60225" y="2188057"/>
                    <a:ext cx="408659" cy="343598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58409" y="2237186"/>
                <a:ext cx="101569" cy="100287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49493" y="2241665"/>
                <a:ext cx="101569" cy="100287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ounded Rectangle 125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526487" y="2162804"/>
                <a:ext cx="365760" cy="365760"/>
              </a:xfrm>
              <a:prstGeom prst="rect">
                <a:avLst/>
              </a:prstGeom>
              <a:pattFill prst="lgGrid">
                <a:fgClr>
                  <a:schemeClr val="accent3"/>
                </a:fgClr>
                <a:bgClr>
                  <a:schemeClr val="bg1"/>
                </a:bgClr>
              </a:pattFill>
              <a:ln w="254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714986" y="2285412"/>
                <a:ext cx="118872" cy="118872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2730" y="1862236"/>
                <a:ext cx="15533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Loop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2</a:t>
                </a:r>
              </a:p>
            </p:txBody>
          </p:sp>
        </p:grp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73942" y="2018294"/>
              <a:ext cx="365760" cy="365760"/>
            </a:xfrm>
            <a:prstGeom prst="rect">
              <a:avLst/>
            </a:prstGeom>
            <a:solidFill>
              <a:schemeClr val="accent3"/>
            </a:solidFill>
            <a:ln w="254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17756" y="1860415"/>
                  <a:ext cx="402248" cy="4037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17756" y="1860415"/>
                  <a:ext cx="402248" cy="403786"/>
                </a:xfrm>
                <a:prstGeom prst="rect">
                  <a:avLst/>
                </a:prstGeom>
                <a:blipFill>
                  <a:blip r:embed="rId7"/>
                  <a:stretch>
                    <a:fillRect b="-8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29" name="Group 128"/>
          <p:cNvGrpSpPr/>
          <p:nvPr/>
        </p:nvGrpSpPr>
        <p:grpSpPr>
          <a:xfrm>
            <a:off x="3172466" y="2450646"/>
            <a:ext cx="1545177" cy="566312"/>
            <a:chOff x="2863129" y="1705582"/>
            <a:chExt cx="2060236" cy="755082"/>
          </a:xfrm>
        </p:grpSpPr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3129" y="1705582"/>
              <a:ext cx="2060236" cy="755082"/>
              <a:chOff x="2882730" y="1862236"/>
              <a:chExt cx="2060236" cy="755082"/>
            </a:xfrm>
          </p:grpSpPr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57087" y="2168860"/>
                <a:ext cx="365760" cy="365760"/>
              </a:xfrm>
              <a:prstGeom prst="rect">
                <a:avLst/>
              </a:prstGeom>
              <a:solidFill>
                <a:schemeClr val="accent3">
                  <a:alpha val="25000"/>
                </a:schemeClr>
              </a:solidFill>
              <a:ln w="254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66799" y="2171418"/>
                <a:ext cx="365760" cy="365760"/>
              </a:xfrm>
              <a:prstGeom prst="rect">
                <a:avLst/>
              </a:prstGeom>
              <a:pattFill prst="wdUpDiag">
                <a:fgClr>
                  <a:schemeClr val="accent3"/>
                </a:fgClr>
                <a:bgClr>
                  <a:schemeClr val="bg2"/>
                </a:bgClr>
              </a:pattFill>
              <a:ln w="254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30898" y="2198500"/>
                <a:ext cx="25519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7" name="TextBox 136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60225" y="2188057"/>
                    <a:ext cx="306495" cy="25769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 xmlns="">
              <p:sp>
                <p:nvSpPr>
                  <p:cNvPr id="137" name="TextBox 136">
                    <a:extLst>
                      <a:ext uri="{FF2B5EF4-FFF2-40B4-BE49-F238E27FC236}">
                        <a16:creationId xmlns:a16="http://schemas.microsoft.com/office/drawing/2014/main" xmlns="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60225" y="2188057"/>
                    <a:ext cx="306495" cy="257698"/>
                  </a:xfrm>
                  <a:prstGeom prst="rect">
                    <a:avLst/>
                  </a:prstGeom>
                  <a:blipFill rotWithShape="0">
                    <a:blip r:embed="rId8"/>
                    <a:stretch>
                      <a:fillRect b="-1562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58409" y="2237186"/>
                <a:ext cx="101569" cy="100287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49493" y="2241665"/>
                <a:ext cx="101569" cy="100287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526487" y="2162804"/>
                <a:ext cx="365760" cy="365760"/>
              </a:xfrm>
              <a:prstGeom prst="rect">
                <a:avLst/>
              </a:prstGeom>
              <a:pattFill prst="lgGrid">
                <a:fgClr>
                  <a:schemeClr val="accent3"/>
                </a:fgClr>
                <a:bgClr>
                  <a:schemeClr val="bg1"/>
                </a:bgClr>
              </a:pattFill>
              <a:ln w="254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714986" y="2285412"/>
                <a:ext cx="118872" cy="118872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2730" y="1862236"/>
                <a:ext cx="15533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Loop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3</a:t>
                </a:r>
              </a:p>
            </p:txBody>
          </p:sp>
        </p:grp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73942" y="2018294"/>
              <a:ext cx="365760" cy="365760"/>
            </a:xfrm>
            <a:prstGeom prst="rect">
              <a:avLst/>
            </a:prstGeom>
            <a:solidFill>
              <a:schemeClr val="accent3"/>
            </a:solidFill>
            <a:ln w="254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2" name="TextBox 131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17756" y="1860415"/>
                  <a:ext cx="301685" cy="302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 xmlns="">
            <p:sp>
              <p:nvSpPr>
                <p:cNvPr id="132" name="TextBox 131">
                  <a:extLst>
                    <a:ext uri="{FF2B5EF4-FFF2-40B4-BE49-F238E27FC236}">
                      <a16:creationId xmlns:a16="http://schemas.microsoft.com/office/drawing/2014/main" xmlns="" xmlns:a14="http://schemas.microsoft.com/office/drawing/2010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17756" y="1860415"/>
                  <a:ext cx="301685" cy="302840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b="-4864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9E6A0AA3-0C29-DD47-8E9D-16E3911D4D49}"/>
              </a:ext>
            </a:extLst>
          </p:cNvPr>
          <p:cNvCxnSpPr>
            <a:cxnSpLocks/>
          </p:cNvCxnSpPr>
          <p:nvPr/>
        </p:nvCxnSpPr>
        <p:spPr>
          <a:xfrm flipV="1">
            <a:off x="4074235" y="1738118"/>
            <a:ext cx="1091320" cy="248471"/>
          </a:xfrm>
          <a:prstGeom prst="straightConnector1">
            <a:avLst/>
          </a:prstGeom>
          <a:ln w="19050">
            <a:solidFill>
              <a:srgbClr val="D19422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3364468" y="2954934"/>
            <a:ext cx="926" cy="2652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3743010" y="2950706"/>
            <a:ext cx="926" cy="2652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666CB935-A085-4845-BC44-840E2702D25F}"/>
              </a:ext>
            </a:extLst>
          </p:cNvPr>
          <p:cNvCxnSpPr>
            <a:cxnSpLocks/>
          </p:cNvCxnSpPr>
          <p:nvPr/>
        </p:nvCxnSpPr>
        <p:spPr>
          <a:xfrm>
            <a:off x="3175163" y="1465379"/>
            <a:ext cx="191705" cy="72689"/>
          </a:xfrm>
          <a:prstGeom prst="straightConnector1">
            <a:avLst/>
          </a:prstGeom>
          <a:ln w="19050">
            <a:solidFill>
              <a:srgbClr val="D19422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Arrow Connector 194">
            <a:extLst>
              <a:ext uri="{FF2B5EF4-FFF2-40B4-BE49-F238E27FC236}">
                <a16:creationId xmlns:a16="http://schemas.microsoft.com/office/drawing/2014/main" id="{666CB935-A085-4845-BC44-840E2702D25F}"/>
              </a:ext>
            </a:extLst>
          </p:cNvPr>
          <p:cNvCxnSpPr>
            <a:cxnSpLocks/>
            <a:stCxn id="185" idx="3"/>
          </p:cNvCxnSpPr>
          <p:nvPr/>
        </p:nvCxnSpPr>
        <p:spPr>
          <a:xfrm>
            <a:off x="3181516" y="1985886"/>
            <a:ext cx="532355" cy="157092"/>
          </a:xfrm>
          <a:prstGeom prst="straightConnector1">
            <a:avLst/>
          </a:prstGeom>
          <a:ln w="19050">
            <a:solidFill>
              <a:srgbClr val="4C842A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Rectangle 184"/>
          <p:cNvSpPr/>
          <p:nvPr/>
        </p:nvSpPr>
        <p:spPr>
          <a:xfrm>
            <a:off x="2756197" y="1817541"/>
            <a:ext cx="425319" cy="336689"/>
          </a:xfrm>
          <a:prstGeom prst="rect">
            <a:avLst/>
          </a:prstGeom>
          <a:solidFill>
            <a:schemeClr val="bg1"/>
          </a:solidFill>
          <a:ln w="22225">
            <a:solidFill>
              <a:srgbClr val="4C842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Read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Only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E6A0AA3-0C29-DD47-8E9D-16E3911D4D49}"/>
              </a:ext>
            </a:extLst>
          </p:cNvPr>
          <p:cNvCxnSpPr>
            <a:cxnSpLocks/>
          </p:cNvCxnSpPr>
          <p:nvPr/>
        </p:nvCxnSpPr>
        <p:spPr>
          <a:xfrm flipV="1">
            <a:off x="4091689" y="1729734"/>
            <a:ext cx="1073866" cy="836240"/>
          </a:xfrm>
          <a:prstGeom prst="straightConnector1">
            <a:avLst/>
          </a:prstGeom>
          <a:ln w="19050">
            <a:solidFill>
              <a:srgbClr val="D19422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66CB935-A085-4845-BC44-840E2702D25F}"/>
              </a:ext>
            </a:extLst>
          </p:cNvPr>
          <p:cNvCxnSpPr>
            <a:cxnSpLocks/>
          </p:cNvCxnSpPr>
          <p:nvPr/>
        </p:nvCxnSpPr>
        <p:spPr>
          <a:xfrm>
            <a:off x="4088934" y="1398431"/>
            <a:ext cx="1086663" cy="341692"/>
          </a:xfrm>
          <a:prstGeom prst="straightConnector1">
            <a:avLst/>
          </a:prstGeom>
          <a:ln w="19050">
            <a:solidFill>
              <a:srgbClr val="D19422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 descr="Pencil with solid fill">
            <a:extLst>
              <a:ext uri="{FF2B5EF4-FFF2-40B4-BE49-F238E27FC236}">
                <a16:creationId xmlns:a16="http://schemas.microsoft.com/office/drawing/2014/main" id="{0B99FD36-ED2F-12AF-1116-6DC118E877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78352" y="1512492"/>
            <a:ext cx="256735" cy="256735"/>
          </a:xfrm>
          <a:prstGeom prst="rect">
            <a:avLst/>
          </a:prstGeom>
        </p:spPr>
      </p:pic>
      <p:pic>
        <p:nvPicPr>
          <p:cNvPr id="164" name="Graphic 163" descr="Pencil with solid fill">
            <a:extLst>
              <a:ext uri="{FF2B5EF4-FFF2-40B4-BE49-F238E27FC236}">
                <a16:creationId xmlns:a16="http://schemas.microsoft.com/office/drawing/2014/main" id="{98416CC4-618A-389A-7DAF-A7D168908DD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353456" y="1497022"/>
            <a:ext cx="256735" cy="256735"/>
          </a:xfrm>
          <a:prstGeom prst="rect">
            <a:avLst/>
          </a:prstGeom>
        </p:spPr>
      </p:pic>
      <p:pic>
        <p:nvPicPr>
          <p:cNvPr id="165" name="Graphic 164" descr="Pencil with solid fill">
            <a:extLst>
              <a:ext uri="{FF2B5EF4-FFF2-40B4-BE49-F238E27FC236}">
                <a16:creationId xmlns:a16="http://schemas.microsoft.com/office/drawing/2014/main" id="{C1EB2748-682D-5EF8-9B91-F5FA3B6D1E2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351366" y="2109856"/>
            <a:ext cx="256735" cy="256735"/>
          </a:xfrm>
          <a:prstGeom prst="rect">
            <a:avLst/>
          </a:prstGeom>
        </p:spPr>
      </p:pic>
      <p:pic>
        <p:nvPicPr>
          <p:cNvPr id="166" name="Graphic 165" descr="Pencil with solid fill">
            <a:extLst>
              <a:ext uri="{FF2B5EF4-FFF2-40B4-BE49-F238E27FC236}">
                <a16:creationId xmlns:a16="http://schemas.microsoft.com/office/drawing/2014/main" id="{1431D6D9-058D-2367-EFDA-4BF90E33DE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344614" y="2682753"/>
            <a:ext cx="256735" cy="256735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3E3E49E-B729-F5C9-0158-7D12DDBBA884}"/>
              </a:ext>
            </a:extLst>
          </p:cNvPr>
          <p:cNvGrpSpPr/>
          <p:nvPr/>
        </p:nvGrpSpPr>
        <p:grpSpPr>
          <a:xfrm>
            <a:off x="3767898" y="1466858"/>
            <a:ext cx="191866" cy="136989"/>
            <a:chOff x="7243721" y="2024763"/>
            <a:chExt cx="249468" cy="190219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27E9006A-9B01-2F3E-D514-A87F538A72D2}"/>
                </a:ext>
              </a:extLst>
            </p:cNvPr>
            <p:cNvSpPr/>
            <p:nvPr/>
          </p:nvSpPr>
          <p:spPr>
            <a:xfrm>
              <a:off x="7268668" y="2033721"/>
              <a:ext cx="205966" cy="149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481155-4E3A-4899-8597-EACA5909C1BE}"/>
                </a:ext>
              </a:extLst>
            </p:cNvPr>
            <p:cNvSpPr/>
            <p:nvPr/>
          </p:nvSpPr>
          <p:spPr>
            <a:xfrm>
              <a:off x="7243721" y="2052891"/>
              <a:ext cx="249468" cy="149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aphic 4" descr="Open book outline">
              <a:extLst>
                <a:ext uri="{FF2B5EF4-FFF2-40B4-BE49-F238E27FC236}">
                  <a16:creationId xmlns:a16="http://schemas.microsoft.com/office/drawing/2014/main" id="{4217E572-5BDC-395A-E0D1-3A07BF056941}"/>
                </a:ext>
              </a:extLst>
            </p:cNvPr>
            <p:cNvGrpSpPr/>
            <p:nvPr/>
          </p:nvGrpSpPr>
          <p:grpSpPr>
            <a:xfrm>
              <a:off x="7243721" y="2024763"/>
              <a:ext cx="249468" cy="190219"/>
              <a:chOff x="7056152" y="2071349"/>
              <a:chExt cx="249468" cy="190219"/>
            </a:xfrm>
            <a:solidFill>
              <a:schemeClr val="bg1"/>
            </a:solidFill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9A206110-A84C-D511-F556-F2A4525AAC0A}"/>
                  </a:ext>
                </a:extLst>
              </p:cNvPr>
              <p:cNvSpPr/>
              <p:nvPr/>
            </p:nvSpPr>
            <p:spPr>
              <a:xfrm>
                <a:off x="7205833" y="2121243"/>
                <a:ext cx="46775" cy="6236"/>
              </a:xfrm>
              <a:custGeom>
                <a:avLst/>
                <a:gdLst>
                  <a:gd name="connsiteX0" fmla="*/ 0 w 46775"/>
                  <a:gd name="connsiteY0" fmla="*/ 0 h 6236"/>
                  <a:gd name="connsiteX1" fmla="*/ 46775 w 46775"/>
                  <a:gd name="connsiteY1" fmla="*/ 0 h 6236"/>
                  <a:gd name="connsiteX2" fmla="*/ 46775 w 46775"/>
                  <a:gd name="connsiteY2" fmla="*/ 6237 h 6236"/>
                  <a:gd name="connsiteX3" fmla="*/ 0 w 46775"/>
                  <a:gd name="connsiteY3" fmla="*/ 6237 h 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775" h="6236">
                    <a:moveTo>
                      <a:pt x="0" y="0"/>
                    </a:moveTo>
                    <a:lnTo>
                      <a:pt x="46775" y="0"/>
                    </a:lnTo>
                    <a:lnTo>
                      <a:pt x="46775" y="6237"/>
                    </a:lnTo>
                    <a:lnTo>
                      <a:pt x="0" y="6237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23360737-5E67-C86D-72FC-00992C28C8E6}"/>
                  </a:ext>
                </a:extLst>
              </p:cNvPr>
              <p:cNvSpPr/>
              <p:nvPr/>
            </p:nvSpPr>
            <p:spPr>
              <a:xfrm>
                <a:off x="7205833" y="2139953"/>
                <a:ext cx="46775" cy="6236"/>
              </a:xfrm>
              <a:custGeom>
                <a:avLst/>
                <a:gdLst>
                  <a:gd name="connsiteX0" fmla="*/ 0 w 46775"/>
                  <a:gd name="connsiteY0" fmla="*/ 0 h 6236"/>
                  <a:gd name="connsiteX1" fmla="*/ 46775 w 46775"/>
                  <a:gd name="connsiteY1" fmla="*/ 0 h 6236"/>
                  <a:gd name="connsiteX2" fmla="*/ 46775 w 46775"/>
                  <a:gd name="connsiteY2" fmla="*/ 6237 h 6236"/>
                  <a:gd name="connsiteX3" fmla="*/ 0 w 46775"/>
                  <a:gd name="connsiteY3" fmla="*/ 6237 h 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775" h="6236">
                    <a:moveTo>
                      <a:pt x="0" y="0"/>
                    </a:moveTo>
                    <a:lnTo>
                      <a:pt x="46775" y="0"/>
                    </a:lnTo>
                    <a:lnTo>
                      <a:pt x="46775" y="6237"/>
                    </a:lnTo>
                    <a:lnTo>
                      <a:pt x="0" y="6237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E08828C1-0DCF-1EFA-E6B8-4ABE1424612E}"/>
                  </a:ext>
                </a:extLst>
              </p:cNvPr>
              <p:cNvSpPr/>
              <p:nvPr/>
            </p:nvSpPr>
            <p:spPr>
              <a:xfrm>
                <a:off x="7205833" y="2158663"/>
                <a:ext cx="31183" cy="6236"/>
              </a:xfrm>
              <a:custGeom>
                <a:avLst/>
                <a:gdLst>
                  <a:gd name="connsiteX0" fmla="*/ 0 w 31183"/>
                  <a:gd name="connsiteY0" fmla="*/ 0 h 6236"/>
                  <a:gd name="connsiteX1" fmla="*/ 31184 w 31183"/>
                  <a:gd name="connsiteY1" fmla="*/ 0 h 6236"/>
                  <a:gd name="connsiteX2" fmla="*/ 31184 w 31183"/>
                  <a:gd name="connsiteY2" fmla="*/ 6237 h 6236"/>
                  <a:gd name="connsiteX3" fmla="*/ 0 w 31183"/>
                  <a:gd name="connsiteY3" fmla="*/ 6237 h 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183" h="6236">
                    <a:moveTo>
                      <a:pt x="0" y="0"/>
                    </a:moveTo>
                    <a:lnTo>
                      <a:pt x="31184" y="0"/>
                    </a:lnTo>
                    <a:lnTo>
                      <a:pt x="31184" y="6237"/>
                    </a:lnTo>
                    <a:lnTo>
                      <a:pt x="0" y="6237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4EAB087D-5318-4ACD-9F02-85EA6108482F}"/>
                  </a:ext>
                </a:extLst>
              </p:cNvPr>
              <p:cNvSpPr/>
              <p:nvPr/>
            </p:nvSpPr>
            <p:spPr>
              <a:xfrm>
                <a:off x="7056152" y="2071349"/>
                <a:ext cx="249468" cy="190219"/>
              </a:xfrm>
              <a:custGeom>
                <a:avLst/>
                <a:gdLst>
                  <a:gd name="connsiteX0" fmla="*/ 246350 w 249468"/>
                  <a:gd name="connsiteY0" fmla="*/ 24947 h 190219"/>
                  <a:gd name="connsiteX1" fmla="*/ 227640 w 249468"/>
                  <a:gd name="connsiteY1" fmla="*/ 24947 h 190219"/>
                  <a:gd name="connsiteX2" fmla="*/ 227640 w 249468"/>
                  <a:gd name="connsiteY2" fmla="*/ 11226 h 190219"/>
                  <a:gd name="connsiteX3" fmla="*/ 225535 w 249468"/>
                  <a:gd name="connsiteY3" fmla="*/ 8276 h 190219"/>
                  <a:gd name="connsiteX4" fmla="*/ 124734 w 249468"/>
                  <a:gd name="connsiteY4" fmla="*/ 7933 h 190219"/>
                  <a:gd name="connsiteX5" fmla="*/ 23933 w 249468"/>
                  <a:gd name="connsiteY5" fmla="*/ 8273 h 190219"/>
                  <a:gd name="connsiteX6" fmla="*/ 21828 w 249468"/>
                  <a:gd name="connsiteY6" fmla="*/ 11226 h 190219"/>
                  <a:gd name="connsiteX7" fmla="*/ 21828 w 249468"/>
                  <a:gd name="connsiteY7" fmla="*/ 24947 h 190219"/>
                  <a:gd name="connsiteX8" fmla="*/ 3118 w 249468"/>
                  <a:gd name="connsiteY8" fmla="*/ 24947 h 190219"/>
                  <a:gd name="connsiteX9" fmla="*/ 0 w 249468"/>
                  <a:gd name="connsiteY9" fmla="*/ 28065 h 190219"/>
                  <a:gd name="connsiteX10" fmla="*/ 0 w 249468"/>
                  <a:gd name="connsiteY10" fmla="*/ 177746 h 190219"/>
                  <a:gd name="connsiteX11" fmla="*/ 3118 w 249468"/>
                  <a:gd name="connsiteY11" fmla="*/ 180865 h 190219"/>
                  <a:gd name="connsiteX12" fmla="*/ 103218 w 249468"/>
                  <a:gd name="connsiteY12" fmla="*/ 180865 h 190219"/>
                  <a:gd name="connsiteX13" fmla="*/ 115067 w 249468"/>
                  <a:gd name="connsiteY13" fmla="*/ 190220 h 190219"/>
                  <a:gd name="connsiteX14" fmla="*/ 134401 w 249468"/>
                  <a:gd name="connsiteY14" fmla="*/ 190220 h 190219"/>
                  <a:gd name="connsiteX15" fmla="*/ 146251 w 249468"/>
                  <a:gd name="connsiteY15" fmla="*/ 180865 h 190219"/>
                  <a:gd name="connsiteX16" fmla="*/ 246350 w 249468"/>
                  <a:gd name="connsiteY16" fmla="*/ 180865 h 190219"/>
                  <a:gd name="connsiteX17" fmla="*/ 249468 w 249468"/>
                  <a:gd name="connsiteY17" fmla="*/ 177746 h 190219"/>
                  <a:gd name="connsiteX18" fmla="*/ 249468 w 249468"/>
                  <a:gd name="connsiteY18" fmla="*/ 28065 h 190219"/>
                  <a:gd name="connsiteX19" fmla="*/ 246350 w 249468"/>
                  <a:gd name="connsiteY19" fmla="*/ 24947 h 190219"/>
                  <a:gd name="connsiteX20" fmla="*/ 221403 w 249468"/>
                  <a:gd name="connsiteY20" fmla="*/ 13471 h 190219"/>
                  <a:gd name="connsiteX21" fmla="*/ 221403 w 249468"/>
                  <a:gd name="connsiteY21" fmla="*/ 156604 h 190219"/>
                  <a:gd name="connsiteX22" fmla="*/ 127853 w 249468"/>
                  <a:gd name="connsiteY22" fmla="*/ 156604 h 190219"/>
                  <a:gd name="connsiteX23" fmla="*/ 127853 w 249468"/>
                  <a:gd name="connsiteY23" fmla="*/ 13471 h 190219"/>
                  <a:gd name="connsiteX24" fmla="*/ 221403 w 249468"/>
                  <a:gd name="connsiteY24" fmla="*/ 13471 h 190219"/>
                  <a:gd name="connsiteX25" fmla="*/ 28065 w 249468"/>
                  <a:gd name="connsiteY25" fmla="*/ 13471 h 190219"/>
                  <a:gd name="connsiteX26" fmla="*/ 121616 w 249468"/>
                  <a:gd name="connsiteY26" fmla="*/ 13471 h 190219"/>
                  <a:gd name="connsiteX27" fmla="*/ 121616 w 249468"/>
                  <a:gd name="connsiteY27" fmla="*/ 156604 h 190219"/>
                  <a:gd name="connsiteX28" fmla="*/ 28065 w 249468"/>
                  <a:gd name="connsiteY28" fmla="*/ 156604 h 190219"/>
                  <a:gd name="connsiteX29" fmla="*/ 243232 w 249468"/>
                  <a:gd name="connsiteY29" fmla="*/ 174628 h 190219"/>
                  <a:gd name="connsiteX30" fmla="*/ 143444 w 249468"/>
                  <a:gd name="connsiteY30" fmla="*/ 174628 h 190219"/>
                  <a:gd name="connsiteX31" fmla="*/ 140326 w 249468"/>
                  <a:gd name="connsiteY31" fmla="*/ 177746 h 190219"/>
                  <a:gd name="connsiteX32" fmla="*/ 140326 w 249468"/>
                  <a:gd name="connsiteY32" fmla="*/ 178058 h 190219"/>
                  <a:gd name="connsiteX33" fmla="*/ 134401 w 249468"/>
                  <a:gd name="connsiteY33" fmla="*/ 183983 h 190219"/>
                  <a:gd name="connsiteX34" fmla="*/ 115067 w 249468"/>
                  <a:gd name="connsiteY34" fmla="*/ 183983 h 190219"/>
                  <a:gd name="connsiteX35" fmla="*/ 109142 w 249468"/>
                  <a:gd name="connsiteY35" fmla="*/ 178058 h 190219"/>
                  <a:gd name="connsiteX36" fmla="*/ 109142 w 249468"/>
                  <a:gd name="connsiteY36" fmla="*/ 177746 h 190219"/>
                  <a:gd name="connsiteX37" fmla="*/ 106024 w 249468"/>
                  <a:gd name="connsiteY37" fmla="*/ 174628 h 190219"/>
                  <a:gd name="connsiteX38" fmla="*/ 6237 w 249468"/>
                  <a:gd name="connsiteY38" fmla="*/ 174628 h 190219"/>
                  <a:gd name="connsiteX39" fmla="*/ 6237 w 249468"/>
                  <a:gd name="connsiteY39" fmla="*/ 31184 h 190219"/>
                  <a:gd name="connsiteX40" fmla="*/ 21828 w 249468"/>
                  <a:gd name="connsiteY40" fmla="*/ 31184 h 190219"/>
                  <a:gd name="connsiteX41" fmla="*/ 21828 w 249468"/>
                  <a:gd name="connsiteY41" fmla="*/ 160907 h 190219"/>
                  <a:gd name="connsiteX42" fmla="*/ 24946 w 249468"/>
                  <a:gd name="connsiteY42" fmla="*/ 164026 h 190219"/>
                  <a:gd name="connsiteX43" fmla="*/ 25960 w 249468"/>
                  <a:gd name="connsiteY43" fmla="*/ 163857 h 190219"/>
                  <a:gd name="connsiteX44" fmla="*/ 123721 w 249468"/>
                  <a:gd name="connsiteY44" fmla="*/ 163857 h 190219"/>
                  <a:gd name="connsiteX45" fmla="*/ 123877 w 249468"/>
                  <a:gd name="connsiteY45" fmla="*/ 163882 h 190219"/>
                  <a:gd name="connsiteX46" fmla="*/ 124584 w 249468"/>
                  <a:gd name="connsiteY46" fmla="*/ 164001 h 190219"/>
                  <a:gd name="connsiteX47" fmla="*/ 124734 w 249468"/>
                  <a:gd name="connsiteY47" fmla="*/ 164025 h 190219"/>
                  <a:gd name="connsiteX48" fmla="*/ 124850 w 249468"/>
                  <a:gd name="connsiteY48" fmla="*/ 164007 h 190219"/>
                  <a:gd name="connsiteX49" fmla="*/ 125551 w 249468"/>
                  <a:gd name="connsiteY49" fmla="*/ 163901 h 190219"/>
                  <a:gd name="connsiteX50" fmla="*/ 125707 w 249468"/>
                  <a:gd name="connsiteY50" fmla="*/ 163866 h 190219"/>
                  <a:gd name="connsiteX51" fmla="*/ 125748 w 249468"/>
                  <a:gd name="connsiteY51" fmla="*/ 163866 h 190219"/>
                  <a:gd name="connsiteX52" fmla="*/ 223508 w 249468"/>
                  <a:gd name="connsiteY52" fmla="*/ 163866 h 190219"/>
                  <a:gd name="connsiteX53" fmla="*/ 224522 w 249468"/>
                  <a:gd name="connsiteY53" fmla="*/ 164025 h 190219"/>
                  <a:gd name="connsiteX54" fmla="*/ 227640 w 249468"/>
                  <a:gd name="connsiteY54" fmla="*/ 160907 h 190219"/>
                  <a:gd name="connsiteX55" fmla="*/ 227640 w 249468"/>
                  <a:gd name="connsiteY55" fmla="*/ 31184 h 190219"/>
                  <a:gd name="connsiteX56" fmla="*/ 243232 w 249468"/>
                  <a:gd name="connsiteY56" fmla="*/ 31184 h 190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249468" h="190219">
                    <a:moveTo>
                      <a:pt x="246350" y="24947"/>
                    </a:moveTo>
                    <a:lnTo>
                      <a:pt x="227640" y="24947"/>
                    </a:lnTo>
                    <a:lnTo>
                      <a:pt x="227640" y="11226"/>
                    </a:lnTo>
                    <a:cubicBezTo>
                      <a:pt x="227640" y="9894"/>
                      <a:pt x="226794" y="8709"/>
                      <a:pt x="225535" y="8276"/>
                    </a:cubicBezTo>
                    <a:cubicBezTo>
                      <a:pt x="192840" y="-2638"/>
                      <a:pt x="157503" y="-2758"/>
                      <a:pt x="124734" y="7933"/>
                    </a:cubicBezTo>
                    <a:cubicBezTo>
                      <a:pt x="91966" y="-2759"/>
                      <a:pt x="56629" y="-2640"/>
                      <a:pt x="23933" y="8273"/>
                    </a:cubicBezTo>
                    <a:cubicBezTo>
                      <a:pt x="22673" y="8706"/>
                      <a:pt x="21827" y="9893"/>
                      <a:pt x="21828" y="11226"/>
                    </a:cubicBezTo>
                    <a:lnTo>
                      <a:pt x="21828" y="24947"/>
                    </a:lnTo>
                    <a:lnTo>
                      <a:pt x="3118" y="24947"/>
                    </a:lnTo>
                    <a:cubicBezTo>
                      <a:pt x="1396" y="24947"/>
                      <a:pt x="0" y="26343"/>
                      <a:pt x="0" y="28065"/>
                    </a:cubicBezTo>
                    <a:lnTo>
                      <a:pt x="0" y="177746"/>
                    </a:lnTo>
                    <a:cubicBezTo>
                      <a:pt x="0" y="179469"/>
                      <a:pt x="1396" y="180865"/>
                      <a:pt x="3118" y="180865"/>
                    </a:cubicBezTo>
                    <a:lnTo>
                      <a:pt x="103218" y="180865"/>
                    </a:lnTo>
                    <a:cubicBezTo>
                      <a:pt x="104526" y="186350"/>
                      <a:pt x="109428" y="190220"/>
                      <a:pt x="115067" y="190220"/>
                    </a:cubicBezTo>
                    <a:lnTo>
                      <a:pt x="134401" y="190220"/>
                    </a:lnTo>
                    <a:cubicBezTo>
                      <a:pt x="140040" y="190220"/>
                      <a:pt x="144943" y="186350"/>
                      <a:pt x="146251" y="180865"/>
                    </a:cubicBezTo>
                    <a:lnTo>
                      <a:pt x="246350" y="180865"/>
                    </a:lnTo>
                    <a:cubicBezTo>
                      <a:pt x="248072" y="180865"/>
                      <a:pt x="249468" y="179469"/>
                      <a:pt x="249468" y="177746"/>
                    </a:cubicBezTo>
                    <a:lnTo>
                      <a:pt x="249468" y="28065"/>
                    </a:lnTo>
                    <a:cubicBezTo>
                      <a:pt x="249468" y="26343"/>
                      <a:pt x="248072" y="24947"/>
                      <a:pt x="246350" y="24947"/>
                    </a:cubicBezTo>
                    <a:close/>
                    <a:moveTo>
                      <a:pt x="221403" y="13471"/>
                    </a:moveTo>
                    <a:lnTo>
                      <a:pt x="221403" y="156604"/>
                    </a:lnTo>
                    <a:cubicBezTo>
                      <a:pt x="190904" y="147361"/>
                      <a:pt x="158351" y="147361"/>
                      <a:pt x="127853" y="156604"/>
                    </a:cubicBezTo>
                    <a:lnTo>
                      <a:pt x="127853" y="13471"/>
                    </a:lnTo>
                    <a:cubicBezTo>
                      <a:pt x="158290" y="3825"/>
                      <a:pt x="190966" y="3825"/>
                      <a:pt x="221403" y="13471"/>
                    </a:cubicBezTo>
                    <a:close/>
                    <a:moveTo>
                      <a:pt x="28065" y="13471"/>
                    </a:moveTo>
                    <a:cubicBezTo>
                      <a:pt x="58503" y="3825"/>
                      <a:pt x="91178" y="3825"/>
                      <a:pt x="121616" y="13471"/>
                    </a:cubicBezTo>
                    <a:lnTo>
                      <a:pt x="121616" y="156604"/>
                    </a:lnTo>
                    <a:cubicBezTo>
                      <a:pt x="91117" y="147361"/>
                      <a:pt x="58564" y="147361"/>
                      <a:pt x="28065" y="156604"/>
                    </a:cubicBezTo>
                    <a:close/>
                    <a:moveTo>
                      <a:pt x="243232" y="174628"/>
                    </a:moveTo>
                    <a:lnTo>
                      <a:pt x="143444" y="174628"/>
                    </a:lnTo>
                    <a:cubicBezTo>
                      <a:pt x="141722" y="174628"/>
                      <a:pt x="140326" y="176024"/>
                      <a:pt x="140326" y="177746"/>
                    </a:cubicBezTo>
                    <a:lnTo>
                      <a:pt x="140326" y="178058"/>
                    </a:lnTo>
                    <a:cubicBezTo>
                      <a:pt x="140326" y="181330"/>
                      <a:pt x="137673" y="183983"/>
                      <a:pt x="134401" y="183983"/>
                    </a:cubicBezTo>
                    <a:lnTo>
                      <a:pt x="115067" y="183983"/>
                    </a:lnTo>
                    <a:cubicBezTo>
                      <a:pt x="111795" y="183983"/>
                      <a:pt x="109142" y="181330"/>
                      <a:pt x="109142" y="178058"/>
                    </a:cubicBezTo>
                    <a:lnTo>
                      <a:pt x="109142" y="177746"/>
                    </a:lnTo>
                    <a:cubicBezTo>
                      <a:pt x="109142" y="176024"/>
                      <a:pt x="107746" y="174628"/>
                      <a:pt x="106024" y="174628"/>
                    </a:cubicBezTo>
                    <a:lnTo>
                      <a:pt x="6237" y="174628"/>
                    </a:lnTo>
                    <a:lnTo>
                      <a:pt x="6237" y="31184"/>
                    </a:lnTo>
                    <a:lnTo>
                      <a:pt x="21828" y="31184"/>
                    </a:lnTo>
                    <a:lnTo>
                      <a:pt x="21828" y="160907"/>
                    </a:lnTo>
                    <a:cubicBezTo>
                      <a:pt x="21828" y="162629"/>
                      <a:pt x="23224" y="164026"/>
                      <a:pt x="24946" y="164026"/>
                    </a:cubicBezTo>
                    <a:cubicBezTo>
                      <a:pt x="25291" y="164026"/>
                      <a:pt x="25634" y="163969"/>
                      <a:pt x="25960" y="163857"/>
                    </a:cubicBezTo>
                    <a:cubicBezTo>
                      <a:pt x="57688" y="153276"/>
                      <a:pt x="91993" y="153276"/>
                      <a:pt x="123721" y="163857"/>
                    </a:cubicBezTo>
                    <a:cubicBezTo>
                      <a:pt x="123772" y="163869"/>
                      <a:pt x="123824" y="163877"/>
                      <a:pt x="123877" y="163882"/>
                    </a:cubicBezTo>
                    <a:cubicBezTo>
                      <a:pt x="124107" y="163950"/>
                      <a:pt x="124345" y="163990"/>
                      <a:pt x="124584" y="164001"/>
                    </a:cubicBezTo>
                    <a:cubicBezTo>
                      <a:pt x="124634" y="164001"/>
                      <a:pt x="124684" y="164025"/>
                      <a:pt x="124734" y="164025"/>
                    </a:cubicBezTo>
                    <a:cubicBezTo>
                      <a:pt x="124784" y="164025"/>
                      <a:pt x="124812" y="164010"/>
                      <a:pt x="124850" y="164007"/>
                    </a:cubicBezTo>
                    <a:cubicBezTo>
                      <a:pt x="125087" y="163999"/>
                      <a:pt x="125322" y="163964"/>
                      <a:pt x="125551" y="163901"/>
                    </a:cubicBezTo>
                    <a:cubicBezTo>
                      <a:pt x="125601" y="163901"/>
                      <a:pt x="125654" y="163882"/>
                      <a:pt x="125707" y="163866"/>
                    </a:cubicBezTo>
                    <a:lnTo>
                      <a:pt x="125748" y="163866"/>
                    </a:lnTo>
                    <a:cubicBezTo>
                      <a:pt x="157475" y="153285"/>
                      <a:pt x="191780" y="153285"/>
                      <a:pt x="223508" y="163866"/>
                    </a:cubicBezTo>
                    <a:cubicBezTo>
                      <a:pt x="223835" y="163974"/>
                      <a:pt x="224177" y="164028"/>
                      <a:pt x="224522" y="164025"/>
                    </a:cubicBezTo>
                    <a:cubicBezTo>
                      <a:pt x="226244" y="164025"/>
                      <a:pt x="227640" y="162629"/>
                      <a:pt x="227640" y="160907"/>
                    </a:cubicBezTo>
                    <a:lnTo>
                      <a:pt x="227640" y="31184"/>
                    </a:lnTo>
                    <a:lnTo>
                      <a:pt x="243232" y="31184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CF3AAA0D-0F57-B96A-E243-B3993946E55B}"/>
              </a:ext>
            </a:extLst>
          </p:cNvPr>
          <p:cNvGrpSpPr/>
          <p:nvPr/>
        </p:nvGrpSpPr>
        <p:grpSpPr>
          <a:xfrm>
            <a:off x="3770760" y="2050926"/>
            <a:ext cx="191866" cy="136989"/>
            <a:chOff x="7243721" y="2024763"/>
            <a:chExt cx="249468" cy="190219"/>
          </a:xfrm>
        </p:grpSpPr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08B19F20-A0F3-5370-9584-B7F083762F77}"/>
                </a:ext>
              </a:extLst>
            </p:cNvPr>
            <p:cNvSpPr/>
            <p:nvPr/>
          </p:nvSpPr>
          <p:spPr>
            <a:xfrm>
              <a:off x="7268668" y="2033721"/>
              <a:ext cx="205966" cy="149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0E845A3C-CC89-8A78-58F4-E33BB731E25C}"/>
                </a:ext>
              </a:extLst>
            </p:cNvPr>
            <p:cNvSpPr/>
            <p:nvPr/>
          </p:nvSpPr>
          <p:spPr>
            <a:xfrm>
              <a:off x="7243721" y="2052891"/>
              <a:ext cx="249468" cy="149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2" name="Graphic 4" descr="Open book outline">
              <a:extLst>
                <a:ext uri="{FF2B5EF4-FFF2-40B4-BE49-F238E27FC236}">
                  <a16:creationId xmlns:a16="http://schemas.microsoft.com/office/drawing/2014/main" id="{C064952B-684C-61BA-92DF-E1F7FDC17777}"/>
                </a:ext>
              </a:extLst>
            </p:cNvPr>
            <p:cNvGrpSpPr/>
            <p:nvPr/>
          </p:nvGrpSpPr>
          <p:grpSpPr>
            <a:xfrm>
              <a:off x="7243721" y="2024763"/>
              <a:ext cx="249468" cy="190219"/>
              <a:chOff x="7056152" y="2071349"/>
              <a:chExt cx="249468" cy="190219"/>
            </a:xfrm>
            <a:solidFill>
              <a:schemeClr val="bg1"/>
            </a:solidFill>
          </p:grpSpPr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C93447DA-4847-4456-6292-C2CC479665AC}"/>
                  </a:ext>
                </a:extLst>
              </p:cNvPr>
              <p:cNvSpPr/>
              <p:nvPr/>
            </p:nvSpPr>
            <p:spPr>
              <a:xfrm>
                <a:off x="7205833" y="2121243"/>
                <a:ext cx="46775" cy="6236"/>
              </a:xfrm>
              <a:custGeom>
                <a:avLst/>
                <a:gdLst>
                  <a:gd name="connsiteX0" fmla="*/ 0 w 46775"/>
                  <a:gd name="connsiteY0" fmla="*/ 0 h 6236"/>
                  <a:gd name="connsiteX1" fmla="*/ 46775 w 46775"/>
                  <a:gd name="connsiteY1" fmla="*/ 0 h 6236"/>
                  <a:gd name="connsiteX2" fmla="*/ 46775 w 46775"/>
                  <a:gd name="connsiteY2" fmla="*/ 6237 h 6236"/>
                  <a:gd name="connsiteX3" fmla="*/ 0 w 46775"/>
                  <a:gd name="connsiteY3" fmla="*/ 6237 h 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775" h="6236">
                    <a:moveTo>
                      <a:pt x="0" y="0"/>
                    </a:moveTo>
                    <a:lnTo>
                      <a:pt x="46775" y="0"/>
                    </a:lnTo>
                    <a:lnTo>
                      <a:pt x="46775" y="6237"/>
                    </a:lnTo>
                    <a:lnTo>
                      <a:pt x="0" y="6237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2F8F2470-AD82-DC89-10AE-4E028D61B379}"/>
                  </a:ext>
                </a:extLst>
              </p:cNvPr>
              <p:cNvSpPr/>
              <p:nvPr/>
            </p:nvSpPr>
            <p:spPr>
              <a:xfrm>
                <a:off x="7205833" y="2139953"/>
                <a:ext cx="46775" cy="6236"/>
              </a:xfrm>
              <a:custGeom>
                <a:avLst/>
                <a:gdLst>
                  <a:gd name="connsiteX0" fmla="*/ 0 w 46775"/>
                  <a:gd name="connsiteY0" fmla="*/ 0 h 6236"/>
                  <a:gd name="connsiteX1" fmla="*/ 46775 w 46775"/>
                  <a:gd name="connsiteY1" fmla="*/ 0 h 6236"/>
                  <a:gd name="connsiteX2" fmla="*/ 46775 w 46775"/>
                  <a:gd name="connsiteY2" fmla="*/ 6237 h 6236"/>
                  <a:gd name="connsiteX3" fmla="*/ 0 w 46775"/>
                  <a:gd name="connsiteY3" fmla="*/ 6237 h 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775" h="6236">
                    <a:moveTo>
                      <a:pt x="0" y="0"/>
                    </a:moveTo>
                    <a:lnTo>
                      <a:pt x="46775" y="0"/>
                    </a:lnTo>
                    <a:lnTo>
                      <a:pt x="46775" y="6237"/>
                    </a:lnTo>
                    <a:lnTo>
                      <a:pt x="0" y="6237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DB2FA874-F1A7-2C60-5501-BA39CA5A8879}"/>
                  </a:ext>
                </a:extLst>
              </p:cNvPr>
              <p:cNvSpPr/>
              <p:nvPr/>
            </p:nvSpPr>
            <p:spPr>
              <a:xfrm>
                <a:off x="7205833" y="2158663"/>
                <a:ext cx="31183" cy="6236"/>
              </a:xfrm>
              <a:custGeom>
                <a:avLst/>
                <a:gdLst>
                  <a:gd name="connsiteX0" fmla="*/ 0 w 31183"/>
                  <a:gd name="connsiteY0" fmla="*/ 0 h 6236"/>
                  <a:gd name="connsiteX1" fmla="*/ 31184 w 31183"/>
                  <a:gd name="connsiteY1" fmla="*/ 0 h 6236"/>
                  <a:gd name="connsiteX2" fmla="*/ 31184 w 31183"/>
                  <a:gd name="connsiteY2" fmla="*/ 6237 h 6236"/>
                  <a:gd name="connsiteX3" fmla="*/ 0 w 31183"/>
                  <a:gd name="connsiteY3" fmla="*/ 6237 h 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183" h="6236">
                    <a:moveTo>
                      <a:pt x="0" y="0"/>
                    </a:moveTo>
                    <a:lnTo>
                      <a:pt x="31184" y="0"/>
                    </a:lnTo>
                    <a:lnTo>
                      <a:pt x="31184" y="6237"/>
                    </a:lnTo>
                    <a:lnTo>
                      <a:pt x="0" y="6237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4801125B-40D3-05AB-7746-62CA3DCE6FEB}"/>
                  </a:ext>
                </a:extLst>
              </p:cNvPr>
              <p:cNvSpPr/>
              <p:nvPr/>
            </p:nvSpPr>
            <p:spPr>
              <a:xfrm>
                <a:off x="7056152" y="2071349"/>
                <a:ext cx="249468" cy="190219"/>
              </a:xfrm>
              <a:custGeom>
                <a:avLst/>
                <a:gdLst>
                  <a:gd name="connsiteX0" fmla="*/ 246350 w 249468"/>
                  <a:gd name="connsiteY0" fmla="*/ 24947 h 190219"/>
                  <a:gd name="connsiteX1" fmla="*/ 227640 w 249468"/>
                  <a:gd name="connsiteY1" fmla="*/ 24947 h 190219"/>
                  <a:gd name="connsiteX2" fmla="*/ 227640 w 249468"/>
                  <a:gd name="connsiteY2" fmla="*/ 11226 h 190219"/>
                  <a:gd name="connsiteX3" fmla="*/ 225535 w 249468"/>
                  <a:gd name="connsiteY3" fmla="*/ 8276 h 190219"/>
                  <a:gd name="connsiteX4" fmla="*/ 124734 w 249468"/>
                  <a:gd name="connsiteY4" fmla="*/ 7933 h 190219"/>
                  <a:gd name="connsiteX5" fmla="*/ 23933 w 249468"/>
                  <a:gd name="connsiteY5" fmla="*/ 8273 h 190219"/>
                  <a:gd name="connsiteX6" fmla="*/ 21828 w 249468"/>
                  <a:gd name="connsiteY6" fmla="*/ 11226 h 190219"/>
                  <a:gd name="connsiteX7" fmla="*/ 21828 w 249468"/>
                  <a:gd name="connsiteY7" fmla="*/ 24947 h 190219"/>
                  <a:gd name="connsiteX8" fmla="*/ 3118 w 249468"/>
                  <a:gd name="connsiteY8" fmla="*/ 24947 h 190219"/>
                  <a:gd name="connsiteX9" fmla="*/ 0 w 249468"/>
                  <a:gd name="connsiteY9" fmla="*/ 28065 h 190219"/>
                  <a:gd name="connsiteX10" fmla="*/ 0 w 249468"/>
                  <a:gd name="connsiteY10" fmla="*/ 177746 h 190219"/>
                  <a:gd name="connsiteX11" fmla="*/ 3118 w 249468"/>
                  <a:gd name="connsiteY11" fmla="*/ 180865 h 190219"/>
                  <a:gd name="connsiteX12" fmla="*/ 103218 w 249468"/>
                  <a:gd name="connsiteY12" fmla="*/ 180865 h 190219"/>
                  <a:gd name="connsiteX13" fmla="*/ 115067 w 249468"/>
                  <a:gd name="connsiteY13" fmla="*/ 190220 h 190219"/>
                  <a:gd name="connsiteX14" fmla="*/ 134401 w 249468"/>
                  <a:gd name="connsiteY14" fmla="*/ 190220 h 190219"/>
                  <a:gd name="connsiteX15" fmla="*/ 146251 w 249468"/>
                  <a:gd name="connsiteY15" fmla="*/ 180865 h 190219"/>
                  <a:gd name="connsiteX16" fmla="*/ 246350 w 249468"/>
                  <a:gd name="connsiteY16" fmla="*/ 180865 h 190219"/>
                  <a:gd name="connsiteX17" fmla="*/ 249468 w 249468"/>
                  <a:gd name="connsiteY17" fmla="*/ 177746 h 190219"/>
                  <a:gd name="connsiteX18" fmla="*/ 249468 w 249468"/>
                  <a:gd name="connsiteY18" fmla="*/ 28065 h 190219"/>
                  <a:gd name="connsiteX19" fmla="*/ 246350 w 249468"/>
                  <a:gd name="connsiteY19" fmla="*/ 24947 h 190219"/>
                  <a:gd name="connsiteX20" fmla="*/ 221403 w 249468"/>
                  <a:gd name="connsiteY20" fmla="*/ 13471 h 190219"/>
                  <a:gd name="connsiteX21" fmla="*/ 221403 w 249468"/>
                  <a:gd name="connsiteY21" fmla="*/ 156604 h 190219"/>
                  <a:gd name="connsiteX22" fmla="*/ 127853 w 249468"/>
                  <a:gd name="connsiteY22" fmla="*/ 156604 h 190219"/>
                  <a:gd name="connsiteX23" fmla="*/ 127853 w 249468"/>
                  <a:gd name="connsiteY23" fmla="*/ 13471 h 190219"/>
                  <a:gd name="connsiteX24" fmla="*/ 221403 w 249468"/>
                  <a:gd name="connsiteY24" fmla="*/ 13471 h 190219"/>
                  <a:gd name="connsiteX25" fmla="*/ 28065 w 249468"/>
                  <a:gd name="connsiteY25" fmla="*/ 13471 h 190219"/>
                  <a:gd name="connsiteX26" fmla="*/ 121616 w 249468"/>
                  <a:gd name="connsiteY26" fmla="*/ 13471 h 190219"/>
                  <a:gd name="connsiteX27" fmla="*/ 121616 w 249468"/>
                  <a:gd name="connsiteY27" fmla="*/ 156604 h 190219"/>
                  <a:gd name="connsiteX28" fmla="*/ 28065 w 249468"/>
                  <a:gd name="connsiteY28" fmla="*/ 156604 h 190219"/>
                  <a:gd name="connsiteX29" fmla="*/ 243232 w 249468"/>
                  <a:gd name="connsiteY29" fmla="*/ 174628 h 190219"/>
                  <a:gd name="connsiteX30" fmla="*/ 143444 w 249468"/>
                  <a:gd name="connsiteY30" fmla="*/ 174628 h 190219"/>
                  <a:gd name="connsiteX31" fmla="*/ 140326 w 249468"/>
                  <a:gd name="connsiteY31" fmla="*/ 177746 h 190219"/>
                  <a:gd name="connsiteX32" fmla="*/ 140326 w 249468"/>
                  <a:gd name="connsiteY32" fmla="*/ 178058 h 190219"/>
                  <a:gd name="connsiteX33" fmla="*/ 134401 w 249468"/>
                  <a:gd name="connsiteY33" fmla="*/ 183983 h 190219"/>
                  <a:gd name="connsiteX34" fmla="*/ 115067 w 249468"/>
                  <a:gd name="connsiteY34" fmla="*/ 183983 h 190219"/>
                  <a:gd name="connsiteX35" fmla="*/ 109142 w 249468"/>
                  <a:gd name="connsiteY35" fmla="*/ 178058 h 190219"/>
                  <a:gd name="connsiteX36" fmla="*/ 109142 w 249468"/>
                  <a:gd name="connsiteY36" fmla="*/ 177746 h 190219"/>
                  <a:gd name="connsiteX37" fmla="*/ 106024 w 249468"/>
                  <a:gd name="connsiteY37" fmla="*/ 174628 h 190219"/>
                  <a:gd name="connsiteX38" fmla="*/ 6237 w 249468"/>
                  <a:gd name="connsiteY38" fmla="*/ 174628 h 190219"/>
                  <a:gd name="connsiteX39" fmla="*/ 6237 w 249468"/>
                  <a:gd name="connsiteY39" fmla="*/ 31184 h 190219"/>
                  <a:gd name="connsiteX40" fmla="*/ 21828 w 249468"/>
                  <a:gd name="connsiteY40" fmla="*/ 31184 h 190219"/>
                  <a:gd name="connsiteX41" fmla="*/ 21828 w 249468"/>
                  <a:gd name="connsiteY41" fmla="*/ 160907 h 190219"/>
                  <a:gd name="connsiteX42" fmla="*/ 24946 w 249468"/>
                  <a:gd name="connsiteY42" fmla="*/ 164026 h 190219"/>
                  <a:gd name="connsiteX43" fmla="*/ 25960 w 249468"/>
                  <a:gd name="connsiteY43" fmla="*/ 163857 h 190219"/>
                  <a:gd name="connsiteX44" fmla="*/ 123721 w 249468"/>
                  <a:gd name="connsiteY44" fmla="*/ 163857 h 190219"/>
                  <a:gd name="connsiteX45" fmla="*/ 123877 w 249468"/>
                  <a:gd name="connsiteY45" fmla="*/ 163882 h 190219"/>
                  <a:gd name="connsiteX46" fmla="*/ 124584 w 249468"/>
                  <a:gd name="connsiteY46" fmla="*/ 164001 h 190219"/>
                  <a:gd name="connsiteX47" fmla="*/ 124734 w 249468"/>
                  <a:gd name="connsiteY47" fmla="*/ 164025 h 190219"/>
                  <a:gd name="connsiteX48" fmla="*/ 124850 w 249468"/>
                  <a:gd name="connsiteY48" fmla="*/ 164007 h 190219"/>
                  <a:gd name="connsiteX49" fmla="*/ 125551 w 249468"/>
                  <a:gd name="connsiteY49" fmla="*/ 163901 h 190219"/>
                  <a:gd name="connsiteX50" fmla="*/ 125707 w 249468"/>
                  <a:gd name="connsiteY50" fmla="*/ 163866 h 190219"/>
                  <a:gd name="connsiteX51" fmla="*/ 125748 w 249468"/>
                  <a:gd name="connsiteY51" fmla="*/ 163866 h 190219"/>
                  <a:gd name="connsiteX52" fmla="*/ 223508 w 249468"/>
                  <a:gd name="connsiteY52" fmla="*/ 163866 h 190219"/>
                  <a:gd name="connsiteX53" fmla="*/ 224522 w 249468"/>
                  <a:gd name="connsiteY53" fmla="*/ 164025 h 190219"/>
                  <a:gd name="connsiteX54" fmla="*/ 227640 w 249468"/>
                  <a:gd name="connsiteY54" fmla="*/ 160907 h 190219"/>
                  <a:gd name="connsiteX55" fmla="*/ 227640 w 249468"/>
                  <a:gd name="connsiteY55" fmla="*/ 31184 h 190219"/>
                  <a:gd name="connsiteX56" fmla="*/ 243232 w 249468"/>
                  <a:gd name="connsiteY56" fmla="*/ 31184 h 190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249468" h="190219">
                    <a:moveTo>
                      <a:pt x="246350" y="24947"/>
                    </a:moveTo>
                    <a:lnTo>
                      <a:pt x="227640" y="24947"/>
                    </a:lnTo>
                    <a:lnTo>
                      <a:pt x="227640" y="11226"/>
                    </a:lnTo>
                    <a:cubicBezTo>
                      <a:pt x="227640" y="9894"/>
                      <a:pt x="226794" y="8709"/>
                      <a:pt x="225535" y="8276"/>
                    </a:cubicBezTo>
                    <a:cubicBezTo>
                      <a:pt x="192840" y="-2638"/>
                      <a:pt x="157503" y="-2758"/>
                      <a:pt x="124734" y="7933"/>
                    </a:cubicBezTo>
                    <a:cubicBezTo>
                      <a:pt x="91966" y="-2759"/>
                      <a:pt x="56629" y="-2640"/>
                      <a:pt x="23933" y="8273"/>
                    </a:cubicBezTo>
                    <a:cubicBezTo>
                      <a:pt x="22673" y="8706"/>
                      <a:pt x="21827" y="9893"/>
                      <a:pt x="21828" y="11226"/>
                    </a:cubicBezTo>
                    <a:lnTo>
                      <a:pt x="21828" y="24947"/>
                    </a:lnTo>
                    <a:lnTo>
                      <a:pt x="3118" y="24947"/>
                    </a:lnTo>
                    <a:cubicBezTo>
                      <a:pt x="1396" y="24947"/>
                      <a:pt x="0" y="26343"/>
                      <a:pt x="0" y="28065"/>
                    </a:cubicBezTo>
                    <a:lnTo>
                      <a:pt x="0" y="177746"/>
                    </a:lnTo>
                    <a:cubicBezTo>
                      <a:pt x="0" y="179469"/>
                      <a:pt x="1396" y="180865"/>
                      <a:pt x="3118" y="180865"/>
                    </a:cubicBezTo>
                    <a:lnTo>
                      <a:pt x="103218" y="180865"/>
                    </a:lnTo>
                    <a:cubicBezTo>
                      <a:pt x="104526" y="186350"/>
                      <a:pt x="109428" y="190220"/>
                      <a:pt x="115067" y="190220"/>
                    </a:cubicBezTo>
                    <a:lnTo>
                      <a:pt x="134401" y="190220"/>
                    </a:lnTo>
                    <a:cubicBezTo>
                      <a:pt x="140040" y="190220"/>
                      <a:pt x="144943" y="186350"/>
                      <a:pt x="146251" y="180865"/>
                    </a:cubicBezTo>
                    <a:lnTo>
                      <a:pt x="246350" y="180865"/>
                    </a:lnTo>
                    <a:cubicBezTo>
                      <a:pt x="248072" y="180865"/>
                      <a:pt x="249468" y="179469"/>
                      <a:pt x="249468" y="177746"/>
                    </a:cubicBezTo>
                    <a:lnTo>
                      <a:pt x="249468" y="28065"/>
                    </a:lnTo>
                    <a:cubicBezTo>
                      <a:pt x="249468" y="26343"/>
                      <a:pt x="248072" y="24947"/>
                      <a:pt x="246350" y="24947"/>
                    </a:cubicBezTo>
                    <a:close/>
                    <a:moveTo>
                      <a:pt x="221403" y="13471"/>
                    </a:moveTo>
                    <a:lnTo>
                      <a:pt x="221403" y="156604"/>
                    </a:lnTo>
                    <a:cubicBezTo>
                      <a:pt x="190904" y="147361"/>
                      <a:pt x="158351" y="147361"/>
                      <a:pt x="127853" y="156604"/>
                    </a:cubicBezTo>
                    <a:lnTo>
                      <a:pt x="127853" y="13471"/>
                    </a:lnTo>
                    <a:cubicBezTo>
                      <a:pt x="158290" y="3825"/>
                      <a:pt x="190966" y="3825"/>
                      <a:pt x="221403" y="13471"/>
                    </a:cubicBezTo>
                    <a:close/>
                    <a:moveTo>
                      <a:pt x="28065" y="13471"/>
                    </a:moveTo>
                    <a:cubicBezTo>
                      <a:pt x="58503" y="3825"/>
                      <a:pt x="91178" y="3825"/>
                      <a:pt x="121616" y="13471"/>
                    </a:cubicBezTo>
                    <a:lnTo>
                      <a:pt x="121616" y="156604"/>
                    </a:lnTo>
                    <a:cubicBezTo>
                      <a:pt x="91117" y="147361"/>
                      <a:pt x="58564" y="147361"/>
                      <a:pt x="28065" y="156604"/>
                    </a:cubicBezTo>
                    <a:close/>
                    <a:moveTo>
                      <a:pt x="243232" y="174628"/>
                    </a:moveTo>
                    <a:lnTo>
                      <a:pt x="143444" y="174628"/>
                    </a:lnTo>
                    <a:cubicBezTo>
                      <a:pt x="141722" y="174628"/>
                      <a:pt x="140326" y="176024"/>
                      <a:pt x="140326" y="177746"/>
                    </a:cubicBezTo>
                    <a:lnTo>
                      <a:pt x="140326" y="178058"/>
                    </a:lnTo>
                    <a:cubicBezTo>
                      <a:pt x="140326" y="181330"/>
                      <a:pt x="137673" y="183983"/>
                      <a:pt x="134401" y="183983"/>
                    </a:cubicBezTo>
                    <a:lnTo>
                      <a:pt x="115067" y="183983"/>
                    </a:lnTo>
                    <a:cubicBezTo>
                      <a:pt x="111795" y="183983"/>
                      <a:pt x="109142" y="181330"/>
                      <a:pt x="109142" y="178058"/>
                    </a:cubicBezTo>
                    <a:lnTo>
                      <a:pt x="109142" y="177746"/>
                    </a:lnTo>
                    <a:cubicBezTo>
                      <a:pt x="109142" y="176024"/>
                      <a:pt x="107746" y="174628"/>
                      <a:pt x="106024" y="174628"/>
                    </a:cubicBezTo>
                    <a:lnTo>
                      <a:pt x="6237" y="174628"/>
                    </a:lnTo>
                    <a:lnTo>
                      <a:pt x="6237" y="31184"/>
                    </a:lnTo>
                    <a:lnTo>
                      <a:pt x="21828" y="31184"/>
                    </a:lnTo>
                    <a:lnTo>
                      <a:pt x="21828" y="160907"/>
                    </a:lnTo>
                    <a:cubicBezTo>
                      <a:pt x="21828" y="162629"/>
                      <a:pt x="23224" y="164026"/>
                      <a:pt x="24946" y="164026"/>
                    </a:cubicBezTo>
                    <a:cubicBezTo>
                      <a:pt x="25291" y="164026"/>
                      <a:pt x="25634" y="163969"/>
                      <a:pt x="25960" y="163857"/>
                    </a:cubicBezTo>
                    <a:cubicBezTo>
                      <a:pt x="57688" y="153276"/>
                      <a:pt x="91993" y="153276"/>
                      <a:pt x="123721" y="163857"/>
                    </a:cubicBezTo>
                    <a:cubicBezTo>
                      <a:pt x="123772" y="163869"/>
                      <a:pt x="123824" y="163877"/>
                      <a:pt x="123877" y="163882"/>
                    </a:cubicBezTo>
                    <a:cubicBezTo>
                      <a:pt x="124107" y="163950"/>
                      <a:pt x="124345" y="163990"/>
                      <a:pt x="124584" y="164001"/>
                    </a:cubicBezTo>
                    <a:cubicBezTo>
                      <a:pt x="124634" y="164001"/>
                      <a:pt x="124684" y="164025"/>
                      <a:pt x="124734" y="164025"/>
                    </a:cubicBezTo>
                    <a:cubicBezTo>
                      <a:pt x="124784" y="164025"/>
                      <a:pt x="124812" y="164010"/>
                      <a:pt x="124850" y="164007"/>
                    </a:cubicBezTo>
                    <a:cubicBezTo>
                      <a:pt x="125087" y="163999"/>
                      <a:pt x="125322" y="163964"/>
                      <a:pt x="125551" y="163901"/>
                    </a:cubicBezTo>
                    <a:cubicBezTo>
                      <a:pt x="125601" y="163901"/>
                      <a:pt x="125654" y="163882"/>
                      <a:pt x="125707" y="163866"/>
                    </a:cubicBezTo>
                    <a:lnTo>
                      <a:pt x="125748" y="163866"/>
                    </a:lnTo>
                    <a:cubicBezTo>
                      <a:pt x="157475" y="153285"/>
                      <a:pt x="191780" y="153285"/>
                      <a:pt x="223508" y="163866"/>
                    </a:cubicBezTo>
                    <a:cubicBezTo>
                      <a:pt x="223835" y="163974"/>
                      <a:pt x="224177" y="164028"/>
                      <a:pt x="224522" y="164025"/>
                    </a:cubicBezTo>
                    <a:cubicBezTo>
                      <a:pt x="226244" y="164025"/>
                      <a:pt x="227640" y="162629"/>
                      <a:pt x="227640" y="160907"/>
                    </a:cubicBezTo>
                    <a:lnTo>
                      <a:pt x="227640" y="31184"/>
                    </a:lnTo>
                    <a:lnTo>
                      <a:pt x="243232" y="31184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E5A99A5B-AB8B-2FAE-B966-F37336AA004C}"/>
              </a:ext>
            </a:extLst>
          </p:cNvPr>
          <p:cNvGrpSpPr/>
          <p:nvPr/>
        </p:nvGrpSpPr>
        <p:grpSpPr>
          <a:xfrm>
            <a:off x="3786910" y="2629686"/>
            <a:ext cx="191866" cy="136989"/>
            <a:chOff x="7243721" y="2024763"/>
            <a:chExt cx="249468" cy="190219"/>
          </a:xfrm>
        </p:grpSpPr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8D7160D1-8D67-96C1-39A1-17DCDE46928D}"/>
                </a:ext>
              </a:extLst>
            </p:cNvPr>
            <p:cNvSpPr/>
            <p:nvPr/>
          </p:nvSpPr>
          <p:spPr>
            <a:xfrm>
              <a:off x="7268668" y="2033721"/>
              <a:ext cx="205966" cy="149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73725074-36A5-C103-1183-2B2A54B75354}"/>
                </a:ext>
              </a:extLst>
            </p:cNvPr>
            <p:cNvSpPr/>
            <p:nvPr/>
          </p:nvSpPr>
          <p:spPr>
            <a:xfrm>
              <a:off x="7243721" y="2052891"/>
              <a:ext cx="249468" cy="149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1" name="Graphic 4" descr="Open book outline">
              <a:extLst>
                <a:ext uri="{FF2B5EF4-FFF2-40B4-BE49-F238E27FC236}">
                  <a16:creationId xmlns:a16="http://schemas.microsoft.com/office/drawing/2014/main" id="{7CD383D8-FEFB-F9F3-DCEF-0747CA17EFE8}"/>
                </a:ext>
              </a:extLst>
            </p:cNvPr>
            <p:cNvGrpSpPr/>
            <p:nvPr/>
          </p:nvGrpSpPr>
          <p:grpSpPr>
            <a:xfrm>
              <a:off x="7243721" y="2024763"/>
              <a:ext cx="249468" cy="190219"/>
              <a:chOff x="7056152" y="2071349"/>
              <a:chExt cx="249468" cy="190219"/>
            </a:xfrm>
            <a:solidFill>
              <a:schemeClr val="bg1"/>
            </a:solidFill>
          </p:grpSpPr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82D3288C-4833-2213-FB6F-F7076BA50AA3}"/>
                  </a:ext>
                </a:extLst>
              </p:cNvPr>
              <p:cNvSpPr/>
              <p:nvPr/>
            </p:nvSpPr>
            <p:spPr>
              <a:xfrm>
                <a:off x="7205833" y="2121243"/>
                <a:ext cx="46775" cy="6236"/>
              </a:xfrm>
              <a:custGeom>
                <a:avLst/>
                <a:gdLst>
                  <a:gd name="connsiteX0" fmla="*/ 0 w 46775"/>
                  <a:gd name="connsiteY0" fmla="*/ 0 h 6236"/>
                  <a:gd name="connsiteX1" fmla="*/ 46775 w 46775"/>
                  <a:gd name="connsiteY1" fmla="*/ 0 h 6236"/>
                  <a:gd name="connsiteX2" fmla="*/ 46775 w 46775"/>
                  <a:gd name="connsiteY2" fmla="*/ 6237 h 6236"/>
                  <a:gd name="connsiteX3" fmla="*/ 0 w 46775"/>
                  <a:gd name="connsiteY3" fmla="*/ 6237 h 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775" h="6236">
                    <a:moveTo>
                      <a:pt x="0" y="0"/>
                    </a:moveTo>
                    <a:lnTo>
                      <a:pt x="46775" y="0"/>
                    </a:lnTo>
                    <a:lnTo>
                      <a:pt x="46775" y="6237"/>
                    </a:lnTo>
                    <a:lnTo>
                      <a:pt x="0" y="6237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9BD7195D-E6F1-0CCE-3DDA-D8658ACEFF2E}"/>
                  </a:ext>
                </a:extLst>
              </p:cNvPr>
              <p:cNvSpPr/>
              <p:nvPr/>
            </p:nvSpPr>
            <p:spPr>
              <a:xfrm>
                <a:off x="7205833" y="2139953"/>
                <a:ext cx="46775" cy="6236"/>
              </a:xfrm>
              <a:custGeom>
                <a:avLst/>
                <a:gdLst>
                  <a:gd name="connsiteX0" fmla="*/ 0 w 46775"/>
                  <a:gd name="connsiteY0" fmla="*/ 0 h 6236"/>
                  <a:gd name="connsiteX1" fmla="*/ 46775 w 46775"/>
                  <a:gd name="connsiteY1" fmla="*/ 0 h 6236"/>
                  <a:gd name="connsiteX2" fmla="*/ 46775 w 46775"/>
                  <a:gd name="connsiteY2" fmla="*/ 6237 h 6236"/>
                  <a:gd name="connsiteX3" fmla="*/ 0 w 46775"/>
                  <a:gd name="connsiteY3" fmla="*/ 6237 h 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775" h="6236">
                    <a:moveTo>
                      <a:pt x="0" y="0"/>
                    </a:moveTo>
                    <a:lnTo>
                      <a:pt x="46775" y="0"/>
                    </a:lnTo>
                    <a:lnTo>
                      <a:pt x="46775" y="6237"/>
                    </a:lnTo>
                    <a:lnTo>
                      <a:pt x="0" y="6237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22A37872-1BD4-1FBC-0D1C-A5155D50D108}"/>
                  </a:ext>
                </a:extLst>
              </p:cNvPr>
              <p:cNvSpPr/>
              <p:nvPr/>
            </p:nvSpPr>
            <p:spPr>
              <a:xfrm>
                <a:off x="7205833" y="2158663"/>
                <a:ext cx="31183" cy="6236"/>
              </a:xfrm>
              <a:custGeom>
                <a:avLst/>
                <a:gdLst>
                  <a:gd name="connsiteX0" fmla="*/ 0 w 31183"/>
                  <a:gd name="connsiteY0" fmla="*/ 0 h 6236"/>
                  <a:gd name="connsiteX1" fmla="*/ 31184 w 31183"/>
                  <a:gd name="connsiteY1" fmla="*/ 0 h 6236"/>
                  <a:gd name="connsiteX2" fmla="*/ 31184 w 31183"/>
                  <a:gd name="connsiteY2" fmla="*/ 6237 h 6236"/>
                  <a:gd name="connsiteX3" fmla="*/ 0 w 31183"/>
                  <a:gd name="connsiteY3" fmla="*/ 6237 h 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183" h="6236">
                    <a:moveTo>
                      <a:pt x="0" y="0"/>
                    </a:moveTo>
                    <a:lnTo>
                      <a:pt x="31184" y="0"/>
                    </a:lnTo>
                    <a:lnTo>
                      <a:pt x="31184" y="6237"/>
                    </a:lnTo>
                    <a:lnTo>
                      <a:pt x="0" y="6237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59BEF8E3-4A15-5020-B47F-DF526ACDD9B3}"/>
                  </a:ext>
                </a:extLst>
              </p:cNvPr>
              <p:cNvSpPr/>
              <p:nvPr/>
            </p:nvSpPr>
            <p:spPr>
              <a:xfrm>
                <a:off x="7056152" y="2071349"/>
                <a:ext cx="249468" cy="190219"/>
              </a:xfrm>
              <a:custGeom>
                <a:avLst/>
                <a:gdLst>
                  <a:gd name="connsiteX0" fmla="*/ 246350 w 249468"/>
                  <a:gd name="connsiteY0" fmla="*/ 24947 h 190219"/>
                  <a:gd name="connsiteX1" fmla="*/ 227640 w 249468"/>
                  <a:gd name="connsiteY1" fmla="*/ 24947 h 190219"/>
                  <a:gd name="connsiteX2" fmla="*/ 227640 w 249468"/>
                  <a:gd name="connsiteY2" fmla="*/ 11226 h 190219"/>
                  <a:gd name="connsiteX3" fmla="*/ 225535 w 249468"/>
                  <a:gd name="connsiteY3" fmla="*/ 8276 h 190219"/>
                  <a:gd name="connsiteX4" fmla="*/ 124734 w 249468"/>
                  <a:gd name="connsiteY4" fmla="*/ 7933 h 190219"/>
                  <a:gd name="connsiteX5" fmla="*/ 23933 w 249468"/>
                  <a:gd name="connsiteY5" fmla="*/ 8273 h 190219"/>
                  <a:gd name="connsiteX6" fmla="*/ 21828 w 249468"/>
                  <a:gd name="connsiteY6" fmla="*/ 11226 h 190219"/>
                  <a:gd name="connsiteX7" fmla="*/ 21828 w 249468"/>
                  <a:gd name="connsiteY7" fmla="*/ 24947 h 190219"/>
                  <a:gd name="connsiteX8" fmla="*/ 3118 w 249468"/>
                  <a:gd name="connsiteY8" fmla="*/ 24947 h 190219"/>
                  <a:gd name="connsiteX9" fmla="*/ 0 w 249468"/>
                  <a:gd name="connsiteY9" fmla="*/ 28065 h 190219"/>
                  <a:gd name="connsiteX10" fmla="*/ 0 w 249468"/>
                  <a:gd name="connsiteY10" fmla="*/ 177746 h 190219"/>
                  <a:gd name="connsiteX11" fmla="*/ 3118 w 249468"/>
                  <a:gd name="connsiteY11" fmla="*/ 180865 h 190219"/>
                  <a:gd name="connsiteX12" fmla="*/ 103218 w 249468"/>
                  <a:gd name="connsiteY12" fmla="*/ 180865 h 190219"/>
                  <a:gd name="connsiteX13" fmla="*/ 115067 w 249468"/>
                  <a:gd name="connsiteY13" fmla="*/ 190220 h 190219"/>
                  <a:gd name="connsiteX14" fmla="*/ 134401 w 249468"/>
                  <a:gd name="connsiteY14" fmla="*/ 190220 h 190219"/>
                  <a:gd name="connsiteX15" fmla="*/ 146251 w 249468"/>
                  <a:gd name="connsiteY15" fmla="*/ 180865 h 190219"/>
                  <a:gd name="connsiteX16" fmla="*/ 246350 w 249468"/>
                  <a:gd name="connsiteY16" fmla="*/ 180865 h 190219"/>
                  <a:gd name="connsiteX17" fmla="*/ 249468 w 249468"/>
                  <a:gd name="connsiteY17" fmla="*/ 177746 h 190219"/>
                  <a:gd name="connsiteX18" fmla="*/ 249468 w 249468"/>
                  <a:gd name="connsiteY18" fmla="*/ 28065 h 190219"/>
                  <a:gd name="connsiteX19" fmla="*/ 246350 w 249468"/>
                  <a:gd name="connsiteY19" fmla="*/ 24947 h 190219"/>
                  <a:gd name="connsiteX20" fmla="*/ 221403 w 249468"/>
                  <a:gd name="connsiteY20" fmla="*/ 13471 h 190219"/>
                  <a:gd name="connsiteX21" fmla="*/ 221403 w 249468"/>
                  <a:gd name="connsiteY21" fmla="*/ 156604 h 190219"/>
                  <a:gd name="connsiteX22" fmla="*/ 127853 w 249468"/>
                  <a:gd name="connsiteY22" fmla="*/ 156604 h 190219"/>
                  <a:gd name="connsiteX23" fmla="*/ 127853 w 249468"/>
                  <a:gd name="connsiteY23" fmla="*/ 13471 h 190219"/>
                  <a:gd name="connsiteX24" fmla="*/ 221403 w 249468"/>
                  <a:gd name="connsiteY24" fmla="*/ 13471 h 190219"/>
                  <a:gd name="connsiteX25" fmla="*/ 28065 w 249468"/>
                  <a:gd name="connsiteY25" fmla="*/ 13471 h 190219"/>
                  <a:gd name="connsiteX26" fmla="*/ 121616 w 249468"/>
                  <a:gd name="connsiteY26" fmla="*/ 13471 h 190219"/>
                  <a:gd name="connsiteX27" fmla="*/ 121616 w 249468"/>
                  <a:gd name="connsiteY27" fmla="*/ 156604 h 190219"/>
                  <a:gd name="connsiteX28" fmla="*/ 28065 w 249468"/>
                  <a:gd name="connsiteY28" fmla="*/ 156604 h 190219"/>
                  <a:gd name="connsiteX29" fmla="*/ 243232 w 249468"/>
                  <a:gd name="connsiteY29" fmla="*/ 174628 h 190219"/>
                  <a:gd name="connsiteX30" fmla="*/ 143444 w 249468"/>
                  <a:gd name="connsiteY30" fmla="*/ 174628 h 190219"/>
                  <a:gd name="connsiteX31" fmla="*/ 140326 w 249468"/>
                  <a:gd name="connsiteY31" fmla="*/ 177746 h 190219"/>
                  <a:gd name="connsiteX32" fmla="*/ 140326 w 249468"/>
                  <a:gd name="connsiteY32" fmla="*/ 178058 h 190219"/>
                  <a:gd name="connsiteX33" fmla="*/ 134401 w 249468"/>
                  <a:gd name="connsiteY33" fmla="*/ 183983 h 190219"/>
                  <a:gd name="connsiteX34" fmla="*/ 115067 w 249468"/>
                  <a:gd name="connsiteY34" fmla="*/ 183983 h 190219"/>
                  <a:gd name="connsiteX35" fmla="*/ 109142 w 249468"/>
                  <a:gd name="connsiteY35" fmla="*/ 178058 h 190219"/>
                  <a:gd name="connsiteX36" fmla="*/ 109142 w 249468"/>
                  <a:gd name="connsiteY36" fmla="*/ 177746 h 190219"/>
                  <a:gd name="connsiteX37" fmla="*/ 106024 w 249468"/>
                  <a:gd name="connsiteY37" fmla="*/ 174628 h 190219"/>
                  <a:gd name="connsiteX38" fmla="*/ 6237 w 249468"/>
                  <a:gd name="connsiteY38" fmla="*/ 174628 h 190219"/>
                  <a:gd name="connsiteX39" fmla="*/ 6237 w 249468"/>
                  <a:gd name="connsiteY39" fmla="*/ 31184 h 190219"/>
                  <a:gd name="connsiteX40" fmla="*/ 21828 w 249468"/>
                  <a:gd name="connsiteY40" fmla="*/ 31184 h 190219"/>
                  <a:gd name="connsiteX41" fmla="*/ 21828 w 249468"/>
                  <a:gd name="connsiteY41" fmla="*/ 160907 h 190219"/>
                  <a:gd name="connsiteX42" fmla="*/ 24946 w 249468"/>
                  <a:gd name="connsiteY42" fmla="*/ 164026 h 190219"/>
                  <a:gd name="connsiteX43" fmla="*/ 25960 w 249468"/>
                  <a:gd name="connsiteY43" fmla="*/ 163857 h 190219"/>
                  <a:gd name="connsiteX44" fmla="*/ 123721 w 249468"/>
                  <a:gd name="connsiteY44" fmla="*/ 163857 h 190219"/>
                  <a:gd name="connsiteX45" fmla="*/ 123877 w 249468"/>
                  <a:gd name="connsiteY45" fmla="*/ 163882 h 190219"/>
                  <a:gd name="connsiteX46" fmla="*/ 124584 w 249468"/>
                  <a:gd name="connsiteY46" fmla="*/ 164001 h 190219"/>
                  <a:gd name="connsiteX47" fmla="*/ 124734 w 249468"/>
                  <a:gd name="connsiteY47" fmla="*/ 164025 h 190219"/>
                  <a:gd name="connsiteX48" fmla="*/ 124850 w 249468"/>
                  <a:gd name="connsiteY48" fmla="*/ 164007 h 190219"/>
                  <a:gd name="connsiteX49" fmla="*/ 125551 w 249468"/>
                  <a:gd name="connsiteY49" fmla="*/ 163901 h 190219"/>
                  <a:gd name="connsiteX50" fmla="*/ 125707 w 249468"/>
                  <a:gd name="connsiteY50" fmla="*/ 163866 h 190219"/>
                  <a:gd name="connsiteX51" fmla="*/ 125748 w 249468"/>
                  <a:gd name="connsiteY51" fmla="*/ 163866 h 190219"/>
                  <a:gd name="connsiteX52" fmla="*/ 223508 w 249468"/>
                  <a:gd name="connsiteY52" fmla="*/ 163866 h 190219"/>
                  <a:gd name="connsiteX53" fmla="*/ 224522 w 249468"/>
                  <a:gd name="connsiteY53" fmla="*/ 164025 h 190219"/>
                  <a:gd name="connsiteX54" fmla="*/ 227640 w 249468"/>
                  <a:gd name="connsiteY54" fmla="*/ 160907 h 190219"/>
                  <a:gd name="connsiteX55" fmla="*/ 227640 w 249468"/>
                  <a:gd name="connsiteY55" fmla="*/ 31184 h 190219"/>
                  <a:gd name="connsiteX56" fmla="*/ 243232 w 249468"/>
                  <a:gd name="connsiteY56" fmla="*/ 31184 h 190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249468" h="190219">
                    <a:moveTo>
                      <a:pt x="246350" y="24947"/>
                    </a:moveTo>
                    <a:lnTo>
                      <a:pt x="227640" y="24947"/>
                    </a:lnTo>
                    <a:lnTo>
                      <a:pt x="227640" y="11226"/>
                    </a:lnTo>
                    <a:cubicBezTo>
                      <a:pt x="227640" y="9894"/>
                      <a:pt x="226794" y="8709"/>
                      <a:pt x="225535" y="8276"/>
                    </a:cubicBezTo>
                    <a:cubicBezTo>
                      <a:pt x="192840" y="-2638"/>
                      <a:pt x="157503" y="-2758"/>
                      <a:pt x="124734" y="7933"/>
                    </a:cubicBezTo>
                    <a:cubicBezTo>
                      <a:pt x="91966" y="-2759"/>
                      <a:pt x="56629" y="-2640"/>
                      <a:pt x="23933" y="8273"/>
                    </a:cubicBezTo>
                    <a:cubicBezTo>
                      <a:pt x="22673" y="8706"/>
                      <a:pt x="21827" y="9893"/>
                      <a:pt x="21828" y="11226"/>
                    </a:cubicBezTo>
                    <a:lnTo>
                      <a:pt x="21828" y="24947"/>
                    </a:lnTo>
                    <a:lnTo>
                      <a:pt x="3118" y="24947"/>
                    </a:lnTo>
                    <a:cubicBezTo>
                      <a:pt x="1396" y="24947"/>
                      <a:pt x="0" y="26343"/>
                      <a:pt x="0" y="28065"/>
                    </a:cubicBezTo>
                    <a:lnTo>
                      <a:pt x="0" y="177746"/>
                    </a:lnTo>
                    <a:cubicBezTo>
                      <a:pt x="0" y="179469"/>
                      <a:pt x="1396" y="180865"/>
                      <a:pt x="3118" y="180865"/>
                    </a:cubicBezTo>
                    <a:lnTo>
                      <a:pt x="103218" y="180865"/>
                    </a:lnTo>
                    <a:cubicBezTo>
                      <a:pt x="104526" y="186350"/>
                      <a:pt x="109428" y="190220"/>
                      <a:pt x="115067" y="190220"/>
                    </a:cubicBezTo>
                    <a:lnTo>
                      <a:pt x="134401" y="190220"/>
                    </a:lnTo>
                    <a:cubicBezTo>
                      <a:pt x="140040" y="190220"/>
                      <a:pt x="144943" y="186350"/>
                      <a:pt x="146251" y="180865"/>
                    </a:cubicBezTo>
                    <a:lnTo>
                      <a:pt x="246350" y="180865"/>
                    </a:lnTo>
                    <a:cubicBezTo>
                      <a:pt x="248072" y="180865"/>
                      <a:pt x="249468" y="179469"/>
                      <a:pt x="249468" y="177746"/>
                    </a:cubicBezTo>
                    <a:lnTo>
                      <a:pt x="249468" y="28065"/>
                    </a:lnTo>
                    <a:cubicBezTo>
                      <a:pt x="249468" y="26343"/>
                      <a:pt x="248072" y="24947"/>
                      <a:pt x="246350" y="24947"/>
                    </a:cubicBezTo>
                    <a:close/>
                    <a:moveTo>
                      <a:pt x="221403" y="13471"/>
                    </a:moveTo>
                    <a:lnTo>
                      <a:pt x="221403" y="156604"/>
                    </a:lnTo>
                    <a:cubicBezTo>
                      <a:pt x="190904" y="147361"/>
                      <a:pt x="158351" y="147361"/>
                      <a:pt x="127853" y="156604"/>
                    </a:cubicBezTo>
                    <a:lnTo>
                      <a:pt x="127853" y="13471"/>
                    </a:lnTo>
                    <a:cubicBezTo>
                      <a:pt x="158290" y="3825"/>
                      <a:pt x="190966" y="3825"/>
                      <a:pt x="221403" y="13471"/>
                    </a:cubicBezTo>
                    <a:close/>
                    <a:moveTo>
                      <a:pt x="28065" y="13471"/>
                    </a:moveTo>
                    <a:cubicBezTo>
                      <a:pt x="58503" y="3825"/>
                      <a:pt x="91178" y="3825"/>
                      <a:pt x="121616" y="13471"/>
                    </a:cubicBezTo>
                    <a:lnTo>
                      <a:pt x="121616" y="156604"/>
                    </a:lnTo>
                    <a:cubicBezTo>
                      <a:pt x="91117" y="147361"/>
                      <a:pt x="58564" y="147361"/>
                      <a:pt x="28065" y="156604"/>
                    </a:cubicBezTo>
                    <a:close/>
                    <a:moveTo>
                      <a:pt x="243232" y="174628"/>
                    </a:moveTo>
                    <a:lnTo>
                      <a:pt x="143444" y="174628"/>
                    </a:lnTo>
                    <a:cubicBezTo>
                      <a:pt x="141722" y="174628"/>
                      <a:pt x="140326" y="176024"/>
                      <a:pt x="140326" y="177746"/>
                    </a:cubicBezTo>
                    <a:lnTo>
                      <a:pt x="140326" y="178058"/>
                    </a:lnTo>
                    <a:cubicBezTo>
                      <a:pt x="140326" y="181330"/>
                      <a:pt x="137673" y="183983"/>
                      <a:pt x="134401" y="183983"/>
                    </a:cubicBezTo>
                    <a:lnTo>
                      <a:pt x="115067" y="183983"/>
                    </a:lnTo>
                    <a:cubicBezTo>
                      <a:pt x="111795" y="183983"/>
                      <a:pt x="109142" y="181330"/>
                      <a:pt x="109142" y="178058"/>
                    </a:cubicBezTo>
                    <a:lnTo>
                      <a:pt x="109142" y="177746"/>
                    </a:lnTo>
                    <a:cubicBezTo>
                      <a:pt x="109142" y="176024"/>
                      <a:pt x="107746" y="174628"/>
                      <a:pt x="106024" y="174628"/>
                    </a:cubicBezTo>
                    <a:lnTo>
                      <a:pt x="6237" y="174628"/>
                    </a:lnTo>
                    <a:lnTo>
                      <a:pt x="6237" y="31184"/>
                    </a:lnTo>
                    <a:lnTo>
                      <a:pt x="21828" y="31184"/>
                    </a:lnTo>
                    <a:lnTo>
                      <a:pt x="21828" y="160907"/>
                    </a:lnTo>
                    <a:cubicBezTo>
                      <a:pt x="21828" y="162629"/>
                      <a:pt x="23224" y="164026"/>
                      <a:pt x="24946" y="164026"/>
                    </a:cubicBezTo>
                    <a:cubicBezTo>
                      <a:pt x="25291" y="164026"/>
                      <a:pt x="25634" y="163969"/>
                      <a:pt x="25960" y="163857"/>
                    </a:cubicBezTo>
                    <a:cubicBezTo>
                      <a:pt x="57688" y="153276"/>
                      <a:pt x="91993" y="153276"/>
                      <a:pt x="123721" y="163857"/>
                    </a:cubicBezTo>
                    <a:cubicBezTo>
                      <a:pt x="123772" y="163869"/>
                      <a:pt x="123824" y="163877"/>
                      <a:pt x="123877" y="163882"/>
                    </a:cubicBezTo>
                    <a:cubicBezTo>
                      <a:pt x="124107" y="163950"/>
                      <a:pt x="124345" y="163990"/>
                      <a:pt x="124584" y="164001"/>
                    </a:cubicBezTo>
                    <a:cubicBezTo>
                      <a:pt x="124634" y="164001"/>
                      <a:pt x="124684" y="164025"/>
                      <a:pt x="124734" y="164025"/>
                    </a:cubicBezTo>
                    <a:cubicBezTo>
                      <a:pt x="124784" y="164025"/>
                      <a:pt x="124812" y="164010"/>
                      <a:pt x="124850" y="164007"/>
                    </a:cubicBezTo>
                    <a:cubicBezTo>
                      <a:pt x="125087" y="163999"/>
                      <a:pt x="125322" y="163964"/>
                      <a:pt x="125551" y="163901"/>
                    </a:cubicBezTo>
                    <a:cubicBezTo>
                      <a:pt x="125601" y="163901"/>
                      <a:pt x="125654" y="163882"/>
                      <a:pt x="125707" y="163866"/>
                    </a:cubicBezTo>
                    <a:lnTo>
                      <a:pt x="125748" y="163866"/>
                    </a:lnTo>
                    <a:cubicBezTo>
                      <a:pt x="157475" y="153285"/>
                      <a:pt x="191780" y="153285"/>
                      <a:pt x="223508" y="163866"/>
                    </a:cubicBezTo>
                    <a:cubicBezTo>
                      <a:pt x="223835" y="163974"/>
                      <a:pt x="224177" y="164028"/>
                      <a:pt x="224522" y="164025"/>
                    </a:cubicBezTo>
                    <a:cubicBezTo>
                      <a:pt x="226244" y="164025"/>
                      <a:pt x="227640" y="162629"/>
                      <a:pt x="227640" y="160907"/>
                    </a:cubicBezTo>
                    <a:lnTo>
                      <a:pt x="227640" y="31184"/>
                    </a:lnTo>
                    <a:lnTo>
                      <a:pt x="243232" y="31184"/>
                    </a:lnTo>
                    <a:close/>
                  </a:path>
                </a:pathLst>
              </a:custGeom>
              <a:grpFill/>
              <a:ln w="6350" cap="flat">
                <a:solidFill>
                  <a:srgbClr val="4C842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206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30" b="10741"/>
          <a:stretch/>
        </p:blipFill>
        <p:spPr>
          <a:xfrm>
            <a:off x="3378201" y="4777071"/>
            <a:ext cx="5367867" cy="2638143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8115504" y="6110967"/>
            <a:ext cx="630562" cy="239124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Antenna</a:t>
            </a:r>
          </a:p>
        </p:txBody>
      </p:sp>
      <p:cxnSp>
        <p:nvCxnSpPr>
          <p:cNvPr id="5" name="Straight Arrow Connector 4"/>
          <p:cNvCxnSpPr>
            <a:cxnSpLocks/>
          </p:cNvCxnSpPr>
          <p:nvPr/>
        </p:nvCxnSpPr>
        <p:spPr>
          <a:xfrm>
            <a:off x="8430787" y="6350091"/>
            <a:ext cx="186693" cy="441762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cxnSpLocks/>
          </p:cNvCxnSpPr>
          <p:nvPr/>
        </p:nvCxnSpPr>
        <p:spPr>
          <a:xfrm flipH="1" flipV="1">
            <a:off x="7794145" y="6919930"/>
            <a:ext cx="297858" cy="303668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7566529" y="7223600"/>
            <a:ext cx="1050951" cy="351461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Energy storage capacitors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7118647" y="5727853"/>
            <a:ext cx="772859" cy="383114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Powercast</a:t>
            </a:r>
            <a:b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Harvester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7505075" y="6110967"/>
            <a:ext cx="0" cy="372362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2936818" y="5167682"/>
            <a:ext cx="1137371" cy="450071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MSP430 Application MCU</a:t>
            </a:r>
          </a:p>
        </p:txBody>
      </p:sp>
      <p:cxnSp>
        <p:nvCxnSpPr>
          <p:cNvPr id="15" name="Straight Arrow Connector 14"/>
          <p:cNvCxnSpPr>
            <a:cxnSpLocks/>
          </p:cNvCxnSpPr>
          <p:nvPr/>
        </p:nvCxnSpPr>
        <p:spPr>
          <a:xfrm>
            <a:off x="4074189" y="5392716"/>
            <a:ext cx="345413" cy="259506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3494444" y="6844298"/>
            <a:ext cx="1213025" cy="379301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MSP430 Measurement MCU</a:t>
            </a:r>
          </a:p>
        </p:txBody>
      </p:sp>
      <p:cxnSp>
        <p:nvCxnSpPr>
          <p:cNvPr id="17" name="Straight Arrow Connector 16"/>
          <p:cNvCxnSpPr>
            <a:cxnSpLocks/>
          </p:cNvCxnSpPr>
          <p:nvPr/>
        </p:nvCxnSpPr>
        <p:spPr>
          <a:xfrm flipV="1">
            <a:off x="4320617" y="6505881"/>
            <a:ext cx="269634" cy="338416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5972549" y="6863363"/>
            <a:ext cx="939917" cy="292974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Level Shifter</a:t>
            </a:r>
          </a:p>
        </p:txBody>
      </p:sp>
      <p:cxnSp>
        <p:nvCxnSpPr>
          <p:cNvPr id="21" name="Straight Arrow Connector 20"/>
          <p:cNvCxnSpPr>
            <a:cxnSpLocks/>
          </p:cNvCxnSpPr>
          <p:nvPr/>
        </p:nvCxnSpPr>
        <p:spPr>
          <a:xfrm flipH="1" flipV="1">
            <a:off x="5867402" y="6511157"/>
            <a:ext cx="575104" cy="352206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6754134" y="5010730"/>
            <a:ext cx="812394" cy="450071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Relay &amp; Regulator</a:t>
            </a:r>
          </a:p>
        </p:txBody>
      </p:sp>
      <p:cxnSp>
        <p:nvCxnSpPr>
          <p:cNvPr id="25" name="Straight Arrow Connector 24"/>
          <p:cNvCxnSpPr>
            <a:cxnSpLocks/>
          </p:cNvCxnSpPr>
          <p:nvPr/>
        </p:nvCxnSpPr>
        <p:spPr>
          <a:xfrm flipH="1">
            <a:off x="6245672" y="5235764"/>
            <a:ext cx="508462" cy="307220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cxnSpLocks/>
          </p:cNvCxnSpPr>
          <p:nvPr/>
        </p:nvCxnSpPr>
        <p:spPr>
          <a:xfrm flipH="1">
            <a:off x="6462535" y="5460799"/>
            <a:ext cx="697796" cy="452884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2894372" y="6166393"/>
            <a:ext cx="1168756" cy="316936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Programming FET</a:t>
            </a:r>
          </a:p>
        </p:txBody>
      </p:sp>
      <p:cxnSp>
        <p:nvCxnSpPr>
          <p:cNvPr id="30" name="Straight Arrow Connector 29"/>
          <p:cNvCxnSpPr>
            <a:cxnSpLocks/>
          </p:cNvCxnSpPr>
          <p:nvPr/>
        </p:nvCxnSpPr>
        <p:spPr>
          <a:xfrm flipV="1">
            <a:off x="3478752" y="5805426"/>
            <a:ext cx="187317" cy="360969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 rot="1085192">
            <a:off x="5046859" y="4875966"/>
            <a:ext cx="614602" cy="255953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TAILS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 rot="20420442">
            <a:off x="4139403" y="4885090"/>
            <a:ext cx="686493" cy="255953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SONIC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663" y="5022313"/>
            <a:ext cx="421814" cy="470065"/>
          </a:xfrm>
          <a:prstGeom prst="rect">
            <a:avLst/>
          </a:prstGeom>
          <a:effectLst/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499" y="5029977"/>
            <a:ext cx="378978" cy="4624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77139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1259253" y="928885"/>
            <a:ext cx="3539821" cy="4113714"/>
            <a:chOff x="1572786" y="996823"/>
            <a:chExt cx="4719761" cy="5484952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B6A70965-9D92-B740-B1D5-5C6E65078E0F}"/>
                </a:ext>
              </a:extLst>
            </p:cNvPr>
            <p:cNvSpPr/>
            <p:nvPr/>
          </p:nvSpPr>
          <p:spPr>
            <a:xfrm>
              <a:off x="2709358" y="1594446"/>
              <a:ext cx="2303123" cy="134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7C869B5-9E85-A948-8037-1DDF14D3B5FB}"/>
                </a:ext>
              </a:extLst>
            </p:cNvPr>
            <p:cNvSpPr txBox="1"/>
            <p:nvPr/>
          </p:nvSpPr>
          <p:spPr>
            <a:xfrm rot="16200000">
              <a:off x="3584083" y="4006908"/>
              <a:ext cx="585216" cy="369332"/>
            </a:xfrm>
            <a:prstGeom prst="rect">
              <a:avLst/>
            </a:prstGeom>
            <a:noFill/>
          </p:spPr>
          <p:txBody>
            <a:bodyPr wrap="square" lIns="0" tIns="0" rIns="0" bIns="91440" rtlCol="0">
              <a:spAutoFit/>
            </a:bodyPr>
            <a:lstStyle/>
            <a:p>
              <a:pPr algn="ctr"/>
              <a:r>
                <a:rPr lang="mr-IN" b="1" dirty="0"/>
                <a:t>…</a:t>
              </a:r>
              <a:endParaRPr lang="en-US" b="1" dirty="0"/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EE935EF9-6FB3-224E-889F-EB66643D9C23}"/>
                </a:ext>
              </a:extLst>
            </p:cNvPr>
            <p:cNvSpPr/>
            <p:nvPr/>
          </p:nvSpPr>
          <p:spPr>
            <a:xfrm>
              <a:off x="3190855" y="4983518"/>
              <a:ext cx="456721" cy="416778"/>
            </a:xfrm>
            <a:prstGeom prst="roundRect">
              <a:avLst>
                <a:gd name="adj" fmla="val 22389"/>
              </a:avLst>
            </a:prstGeom>
            <a:solidFill>
              <a:schemeClr val="accent1">
                <a:alpha val="26000"/>
              </a:schemeClr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DA980D1C-E1B7-E145-B774-BC005089258D}"/>
                </a:ext>
              </a:extLst>
            </p:cNvPr>
            <p:cNvSpPr/>
            <p:nvPr/>
          </p:nvSpPr>
          <p:spPr>
            <a:xfrm>
              <a:off x="4084309" y="4987276"/>
              <a:ext cx="456721" cy="416778"/>
            </a:xfrm>
            <a:prstGeom prst="roundRect">
              <a:avLst>
                <a:gd name="adj" fmla="val 22389"/>
              </a:avLst>
            </a:prstGeom>
            <a:pattFill prst="wdUpDiag">
              <a:fgClr>
                <a:schemeClr val="accent1"/>
              </a:fgClr>
              <a:bgClr>
                <a:schemeClr val="bg2"/>
              </a:bgClr>
            </a:patt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3219064" y="5656489"/>
              <a:ext cx="456721" cy="416778"/>
              <a:chOff x="3273004" y="5227815"/>
              <a:chExt cx="456721" cy="416778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F0D3C6AF-2502-644F-BCD4-C33906BF9D1A}"/>
                  </a:ext>
                </a:extLst>
              </p:cNvPr>
              <p:cNvSpPr/>
              <p:nvPr/>
            </p:nvSpPr>
            <p:spPr>
              <a:xfrm>
                <a:off x="3273004" y="5227815"/>
                <a:ext cx="456721" cy="416778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E447EB8E-DBFD-5644-8601-A986F7214E1A}"/>
                  </a:ext>
                </a:extLst>
              </p:cNvPr>
              <p:cNvSpPr/>
              <p:nvPr/>
            </p:nvSpPr>
            <p:spPr>
              <a:xfrm>
                <a:off x="3559340" y="5376768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E80AECEE-E8F0-6646-9083-6B3E5D3A2992}"/>
                </a:ext>
              </a:extLst>
            </p:cNvPr>
            <p:cNvSpPr/>
            <p:nvPr/>
          </p:nvSpPr>
          <p:spPr>
            <a:xfrm>
              <a:off x="2715714" y="1372084"/>
              <a:ext cx="2296767" cy="3048718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ounded Rectangle 48">
              <a:extLst>
                <a:ext uri="{FF2B5EF4-FFF2-40B4-BE49-F238E27FC236}">
                  <a16:creationId xmlns:a16="http://schemas.microsoft.com/office/drawing/2014/main" id="{9463F3D4-38FB-AD43-914E-91A700C466E1}"/>
                </a:ext>
              </a:extLst>
            </p:cNvPr>
            <p:cNvSpPr/>
            <p:nvPr/>
          </p:nvSpPr>
          <p:spPr>
            <a:xfrm>
              <a:off x="2721802" y="1362765"/>
              <a:ext cx="2290679" cy="317996"/>
            </a:xfrm>
            <a:prstGeom prst="roundRect">
              <a:avLst>
                <a:gd name="adj" fmla="val 48265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/>
                <a:t>Task_Convolve</a:t>
              </a:r>
              <a:endParaRPr lang="en-US" sz="1400" b="1" dirty="0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2E5A7145-3E47-CE4F-9C74-4E2F59F5665B}"/>
                </a:ext>
              </a:extLst>
            </p:cNvPr>
            <p:cNvGrpSpPr/>
            <p:nvPr/>
          </p:nvGrpSpPr>
          <p:grpSpPr>
            <a:xfrm>
              <a:off x="5254134" y="1859001"/>
              <a:ext cx="718425" cy="897503"/>
              <a:chOff x="5209194" y="1092099"/>
              <a:chExt cx="718425" cy="897503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EE6E2E9-5B92-4A42-8621-13C5CB7C3A70}"/>
                  </a:ext>
                </a:extLst>
              </p:cNvPr>
              <p:cNvSpPr/>
              <p:nvPr/>
            </p:nvSpPr>
            <p:spPr>
              <a:xfrm>
                <a:off x="5350824" y="1092099"/>
                <a:ext cx="433315" cy="89750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800" b="1" dirty="0">
                    <a:latin typeface="Helvetica" charset="0"/>
                    <a:ea typeface="Helvetica" charset="0"/>
                    <a:cs typeface="Helvetica" charset="0"/>
                  </a:rPr>
                  <a:t>FRAM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DBDB71B3-F45A-7F47-BF5A-79D398723CE6}"/>
                  </a:ext>
                </a:extLst>
              </p:cNvPr>
              <p:cNvSpPr/>
              <p:nvPr/>
            </p:nvSpPr>
            <p:spPr>
              <a:xfrm>
                <a:off x="5209194" y="1180214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E798E189-2AA8-DD46-980F-FEA58DE9DDDE}"/>
                  </a:ext>
                </a:extLst>
              </p:cNvPr>
              <p:cNvSpPr/>
              <p:nvPr/>
            </p:nvSpPr>
            <p:spPr>
              <a:xfrm>
                <a:off x="5209194" y="1345565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42E9884E-6F9C-DE46-B9B2-2694196948E1}"/>
                  </a:ext>
                </a:extLst>
              </p:cNvPr>
              <p:cNvSpPr/>
              <p:nvPr/>
            </p:nvSpPr>
            <p:spPr>
              <a:xfrm>
                <a:off x="5209194" y="1663443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FDD0CDB6-9F29-DC49-99DE-0D043B49F18B}"/>
                  </a:ext>
                </a:extLst>
              </p:cNvPr>
              <p:cNvSpPr/>
              <p:nvPr/>
            </p:nvSpPr>
            <p:spPr>
              <a:xfrm>
                <a:off x="5209194" y="1821706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7C1936B9-14FC-8D46-8391-F084D10C25B7}"/>
                  </a:ext>
                </a:extLst>
              </p:cNvPr>
              <p:cNvSpPr/>
              <p:nvPr/>
            </p:nvSpPr>
            <p:spPr>
              <a:xfrm>
                <a:off x="5731725" y="1176671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C7497E1F-4C91-A14B-890A-8F74FB59FE2E}"/>
                  </a:ext>
                </a:extLst>
              </p:cNvPr>
              <p:cNvSpPr/>
              <p:nvPr/>
            </p:nvSpPr>
            <p:spPr>
              <a:xfrm>
                <a:off x="5731725" y="1342022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382A7270-E220-B247-944D-1505896B1434}"/>
                  </a:ext>
                </a:extLst>
              </p:cNvPr>
              <p:cNvSpPr/>
              <p:nvPr/>
            </p:nvSpPr>
            <p:spPr>
              <a:xfrm>
                <a:off x="5731725" y="1659900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283EB0C-E093-8141-B756-871535F86F10}"/>
                  </a:ext>
                </a:extLst>
              </p:cNvPr>
              <p:cNvSpPr/>
              <p:nvPr/>
            </p:nvSpPr>
            <p:spPr>
              <a:xfrm>
                <a:off x="5731725" y="1818163"/>
                <a:ext cx="195894" cy="9569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900" b="1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6A70965-9D92-B740-B1D5-5C6E65078E0F}"/>
                </a:ext>
              </a:extLst>
            </p:cNvPr>
            <p:cNvSpPr/>
            <p:nvPr/>
          </p:nvSpPr>
          <p:spPr>
            <a:xfrm>
              <a:off x="2919841" y="4811160"/>
              <a:ext cx="1894611" cy="134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E80AECEE-E8F0-6646-9083-6B3E5D3A2992}"/>
                </a:ext>
              </a:extLst>
            </p:cNvPr>
            <p:cNvSpPr/>
            <p:nvPr/>
          </p:nvSpPr>
          <p:spPr>
            <a:xfrm>
              <a:off x="2925068" y="4588800"/>
              <a:ext cx="1889382" cy="1862111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9463F3D4-38FB-AD43-914E-91A700C466E1}"/>
                </a:ext>
              </a:extLst>
            </p:cNvPr>
            <p:cNvSpPr/>
            <p:nvPr/>
          </p:nvSpPr>
          <p:spPr>
            <a:xfrm>
              <a:off x="2930076" y="4579479"/>
              <a:ext cx="1884374" cy="317996"/>
            </a:xfrm>
            <a:prstGeom prst="roundRect">
              <a:avLst>
                <a:gd name="adj" fmla="val 48265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 err="1"/>
                <a:t>Task_Get_Next_Filter</a:t>
              </a:r>
              <a:endParaRPr lang="en-US" sz="10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967263" y="5361112"/>
              <a:ext cx="1757320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>
                  <a:latin typeface="Helvetica" charset="0"/>
                  <a:ea typeface="Helvetica" charset="0"/>
                  <a:cs typeface="Helvetica" charset="0"/>
                </a:rPr>
                <a:t>Swap Double Buffer</a:t>
              </a: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3732109" y="5124640"/>
              <a:ext cx="291144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H="1">
              <a:off x="3700351" y="5255845"/>
              <a:ext cx="291144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rot="5400000" flipH="1">
              <a:off x="3419262" y="6069886"/>
              <a:ext cx="291144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Group 78"/>
            <p:cNvGrpSpPr/>
            <p:nvPr/>
          </p:nvGrpSpPr>
          <p:grpSpPr>
            <a:xfrm>
              <a:off x="4066175" y="5658088"/>
              <a:ext cx="456721" cy="416778"/>
              <a:chOff x="3273004" y="5227815"/>
              <a:chExt cx="456721" cy="416778"/>
            </a:xfrm>
          </p:grpSpPr>
          <p:sp>
            <p:nvSpPr>
              <p:cNvPr id="80" name="Rounded Rectangle 79">
                <a:extLst>
                  <a:ext uri="{FF2B5EF4-FFF2-40B4-BE49-F238E27FC236}">
                    <a16:creationId xmlns:a16="http://schemas.microsoft.com/office/drawing/2014/main" id="{F0D3C6AF-2502-644F-BCD4-C33906BF9D1A}"/>
                  </a:ext>
                </a:extLst>
              </p:cNvPr>
              <p:cNvSpPr/>
              <p:nvPr/>
            </p:nvSpPr>
            <p:spPr>
              <a:xfrm>
                <a:off x="3273004" y="5227815"/>
                <a:ext cx="456721" cy="416778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E447EB8E-DBFD-5644-8601-A986F7214E1A}"/>
                  </a:ext>
                </a:extLst>
              </p:cNvPr>
              <p:cNvSpPr/>
              <p:nvPr/>
            </p:nvSpPr>
            <p:spPr>
              <a:xfrm>
                <a:off x="3351523" y="5468804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82" name="Straight Arrow Connector 81"/>
            <p:cNvCxnSpPr/>
            <p:nvPr/>
          </p:nvCxnSpPr>
          <p:spPr>
            <a:xfrm flipV="1">
              <a:off x="4205184" y="6013211"/>
              <a:ext cx="0" cy="197224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>
              <a:off x="3743194" y="5873171"/>
              <a:ext cx="291144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/>
            <p:cNvSpPr txBox="1"/>
            <p:nvPr/>
          </p:nvSpPr>
          <p:spPr>
            <a:xfrm>
              <a:off x="3136209" y="6153480"/>
              <a:ext cx="150511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>
                  <a:latin typeface="Helvetica" charset="0"/>
                  <a:ea typeface="Helvetica" charset="0"/>
                  <a:cs typeface="Helvetica" charset="0"/>
                </a:rPr>
                <a:t>Next Filter Value</a:t>
              </a:r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BAC2E57D-F2C4-2142-A84A-9E523ACBA2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3851" y="1754671"/>
              <a:ext cx="4985" cy="442490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C4730BF-2459-0646-924C-0B0C7A1C0771}"/>
                </a:ext>
              </a:extLst>
            </p:cNvPr>
            <p:cNvCxnSpPr>
              <a:cxnSpLocks/>
            </p:cNvCxnSpPr>
            <p:nvPr/>
          </p:nvCxnSpPr>
          <p:spPr>
            <a:xfrm>
              <a:off x="2508836" y="6161912"/>
              <a:ext cx="42124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723501D4-809F-7844-945A-5D634E44E7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03851" y="1771521"/>
              <a:ext cx="201061" cy="0"/>
            </a:xfrm>
            <a:prstGeom prst="line">
              <a:avLst/>
            </a:prstGeom>
            <a:ln w="38100">
              <a:solidFill>
                <a:schemeClr val="accent1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8FEE4957-8A85-4947-9747-02CB729742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32706" y="4335809"/>
              <a:ext cx="935970" cy="44287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8FEE4957-8A85-4947-9747-02CB729742FA}"/>
                </a:ext>
              </a:extLst>
            </p:cNvPr>
            <p:cNvCxnSpPr>
              <a:cxnSpLocks/>
              <a:endCxn id="57" idx="2"/>
            </p:cNvCxnSpPr>
            <p:nvPr/>
          </p:nvCxnSpPr>
          <p:spPr>
            <a:xfrm flipV="1">
              <a:off x="2701078" y="4348034"/>
              <a:ext cx="374252" cy="38683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Rounded Rectangle 93"/>
            <p:cNvSpPr/>
            <p:nvPr/>
          </p:nvSpPr>
          <p:spPr>
            <a:xfrm>
              <a:off x="1572786" y="4397015"/>
              <a:ext cx="1280032" cy="1003283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Loop-Ordered Buffering: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Idempotent</a:t>
              </a:r>
            </a:p>
          </p:txBody>
        </p:sp>
        <p:grpSp>
          <p:nvGrpSpPr>
            <p:cNvPr id="279" name="Group 278">
              <a:extLst>
                <a:ext uri="{FF2B5EF4-FFF2-40B4-BE49-F238E27FC236}">
                  <a16:creationId xmlns:a16="http://schemas.microsoft.com/office/drawing/2014/main" id="{56FF325A-43CA-46C5-8AC7-2001EC736F51}"/>
                </a:ext>
              </a:extLst>
            </p:cNvPr>
            <p:cNvGrpSpPr/>
            <p:nvPr/>
          </p:nvGrpSpPr>
          <p:grpSpPr>
            <a:xfrm>
              <a:off x="3278179" y="996823"/>
              <a:ext cx="1165479" cy="399644"/>
              <a:chOff x="5176335" y="1491349"/>
              <a:chExt cx="819118" cy="255953"/>
            </a:xfrm>
          </p:grpSpPr>
          <p:sp>
            <p:nvSpPr>
              <p:cNvPr id="280" name="Rounded Rectangle 35">
                <a:extLst>
                  <a:ext uri="{FF2B5EF4-FFF2-40B4-BE49-F238E27FC236}">
                    <a16:creationId xmlns:a16="http://schemas.microsoft.com/office/drawing/2014/main" id="{B1EFB366-2873-45BA-BB3F-8ACBF0C2057C}"/>
                  </a:ext>
                </a:extLst>
              </p:cNvPr>
              <p:cNvSpPr/>
              <p:nvPr/>
            </p:nvSpPr>
            <p:spPr>
              <a:xfrm>
                <a:off x="5308960" y="1491349"/>
                <a:ext cx="686493" cy="255953"/>
              </a:xfrm>
              <a:prstGeom prst="roundRect">
                <a:avLst/>
              </a:prstGeom>
              <a:noFill/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1600" b="1" dirty="0">
                    <a:solidFill>
                      <a:schemeClr val="accent1"/>
                    </a:solidFill>
                    <a:latin typeface="Helvetica" charset="0"/>
                    <a:ea typeface="Helvetica" charset="0"/>
                    <a:cs typeface="Helvetica" charset="0"/>
                  </a:rPr>
                  <a:t>SONIC</a:t>
                </a:r>
              </a:p>
            </p:txBody>
          </p:sp>
          <p:pic>
            <p:nvPicPr>
              <p:cNvPr id="281" name="Picture 280">
                <a:extLst>
                  <a:ext uri="{FF2B5EF4-FFF2-40B4-BE49-F238E27FC236}">
                    <a16:creationId xmlns:a16="http://schemas.microsoft.com/office/drawing/2014/main" id="{7CBC7078-31ED-48DD-A347-F8681EC777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76335" y="1506074"/>
                <a:ext cx="166370" cy="203200"/>
              </a:xfrm>
              <a:prstGeom prst="rect">
                <a:avLst/>
              </a:prstGeom>
            </p:spPr>
          </p:pic>
        </p:grpSp>
        <p:grpSp>
          <p:nvGrpSpPr>
            <p:cNvPr id="53" name="Group 52"/>
            <p:cNvGrpSpPr/>
            <p:nvPr/>
          </p:nvGrpSpPr>
          <p:grpSpPr>
            <a:xfrm>
              <a:off x="2818489" y="1728990"/>
              <a:ext cx="2060236" cy="755082"/>
              <a:chOff x="2863129" y="1705582"/>
              <a:chExt cx="2060236" cy="755082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3129" y="1705582"/>
                <a:ext cx="2060236" cy="755082"/>
                <a:chOff x="2882730" y="1862236"/>
                <a:chExt cx="2060236" cy="755082"/>
              </a:xfrm>
            </p:grpSpPr>
            <p:sp>
              <p:nvSpPr>
                <p:cNvPr id="26" name="Rounded Rectangle 25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ounded Rectangle 26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ounded Rectangle 27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36963" y="2198500"/>
                  <a:ext cx="25519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0" name="TextBox 29">
                      <a:extLst>
                        <a:ext uri="{FF2B5EF4-FFF2-40B4-BE49-F238E27FC236}">
                          <a16:creationId xmlns:a16="http://schemas.microsoft.com/office/drawing/2014/main" id="{B6E837D6-3C75-D746-8190-1B562293513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66290" y="2188057"/>
                      <a:ext cx="306495" cy="25769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100" i="1">
                                <a:latin typeface="Cambria Math" charset="0"/>
                              </a:rPr>
                              <m:t>×</m:t>
                            </m:r>
                          </m:oMath>
                        </m:oMathPara>
                      </a14:m>
                      <a:endParaRPr lang="en-US" sz="1100" baseline="-25000" dirty="0"/>
                    </a:p>
                  </p:txBody>
                </p:sp>
              </mc:Choice>
              <mc:Fallback xmlns="">
                <p:sp>
                  <p:nvSpPr>
                    <p:cNvPr id="30" name="TextBox 29">
                      <a:extLst>
                        <a:ext uri="{FF2B5EF4-FFF2-40B4-BE49-F238E27FC236}">
                          <a16:creationId xmlns:a16="http://schemas.microsoft.com/office/drawing/2014/main" xmlns="" xmlns:a14="http://schemas.microsoft.com/office/drawing/2010/main" id="{B6E837D6-3C75-D746-8190-1B562293513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66290" y="2188057"/>
                      <a:ext cx="306495" cy="257698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b="-161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C74CF3E-9B7F-9D43-B021-0A07D17D0E23}"/>
                    </a:ext>
                  </a:extLst>
                </p:cNvPr>
                <p:cNvSpPr/>
                <p:nvPr/>
              </p:nvSpPr>
              <p:spPr>
                <a:xfrm>
                  <a:off x="3064474" y="2237187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555558" y="2241665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ounded Rectangle 32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526487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61C565D2-2AC8-F74B-82F5-23D5448C97BC}"/>
                    </a:ext>
                  </a:extLst>
                </p:cNvPr>
                <p:cNvSpPr/>
                <p:nvPr/>
              </p:nvSpPr>
              <p:spPr>
                <a:xfrm>
                  <a:off x="4714986" y="2285412"/>
                  <a:ext cx="118872" cy="1188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2730" y="1862236"/>
                  <a:ext cx="1392817" cy="276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1</a:t>
                  </a:r>
                </a:p>
              </p:txBody>
            </p:sp>
          </p:grpSp>
          <p:sp>
            <p:nvSpPr>
              <p:cNvPr id="231" name="Rounded Rectangle 230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80008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32" name="TextBox 231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23821" y="1860415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232" name="TextBox 231">
                    <a:extLst>
                      <a:ext uri="{FF2B5EF4-FFF2-40B4-BE49-F238E27FC236}">
                        <a16:creationId xmlns:a16="http://schemas.microsoft.com/office/drawing/2014/main" xmlns="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23821" y="1860415"/>
                    <a:ext cx="301685" cy="302840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b="-4864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248" name="Group 247"/>
            <p:cNvGrpSpPr/>
            <p:nvPr/>
          </p:nvGrpSpPr>
          <p:grpSpPr>
            <a:xfrm>
              <a:off x="2824037" y="2515518"/>
              <a:ext cx="2055644" cy="739090"/>
              <a:chOff x="2867721" y="1721574"/>
              <a:chExt cx="2055644" cy="739090"/>
            </a:xfrm>
          </p:grpSpPr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7721" y="1721574"/>
                <a:ext cx="2055644" cy="739090"/>
                <a:chOff x="2887322" y="1878228"/>
                <a:chExt cx="2055644" cy="739090"/>
              </a:xfrm>
            </p:grpSpPr>
            <p:sp>
              <p:nvSpPr>
                <p:cNvPr id="252" name="Rounded Rectangle 251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5" name="Rounded Rectangle 254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7" name="Rounded Rectangle 256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5" name="TextBox 264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36963" y="2187898"/>
                  <a:ext cx="25519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67" name="TextBox 266">
                      <a:extLst>
                        <a:ext uri="{FF2B5EF4-FFF2-40B4-BE49-F238E27FC236}">
                          <a16:creationId xmlns:a16="http://schemas.microsoft.com/office/drawing/2014/main" id="{B6E837D6-3C75-D746-8190-1B562293513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66290" y="2177456"/>
                      <a:ext cx="306495" cy="25769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100" i="1">
                                <a:latin typeface="Cambria Math" charset="0"/>
                              </a:rPr>
                              <m:t>×</m:t>
                            </m:r>
                          </m:oMath>
                        </m:oMathPara>
                      </a14:m>
                      <a:endParaRPr lang="en-US" sz="1100" baseline="-25000" dirty="0"/>
                    </a:p>
                  </p:txBody>
                </p:sp>
              </mc:Choice>
              <mc:Fallback xmlns="">
                <p:sp>
                  <p:nvSpPr>
                    <p:cNvPr id="267" name="TextBox 266">
                      <a:extLst>
                        <a:ext uri="{FF2B5EF4-FFF2-40B4-BE49-F238E27FC236}">
                          <a16:creationId xmlns:a16="http://schemas.microsoft.com/office/drawing/2014/main" xmlns="" xmlns:a14="http://schemas.microsoft.com/office/drawing/2010/main" id="{B6E837D6-3C75-D746-8190-1B562293513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66290" y="2177456"/>
                      <a:ext cx="306495" cy="257698"/>
                    </a:xfrm>
                    <a:prstGeom prst="rect">
                      <a:avLst/>
                    </a:prstGeom>
                    <a:blipFill rotWithShape="0">
                      <a:blip r:embed="rId6"/>
                      <a:stretch>
                        <a:fillRect b="-15625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276" name="Rectangle 275">
                  <a:extLst>
                    <a:ext uri="{FF2B5EF4-FFF2-40B4-BE49-F238E27FC236}">
                      <a16:creationId xmlns:a16="http://schemas.microsoft.com/office/drawing/2014/main" id="{9C74CF3E-9B7F-9D43-B021-0A07D17D0E23}"/>
                    </a:ext>
                  </a:extLst>
                </p:cNvPr>
                <p:cNvSpPr/>
                <p:nvPr/>
              </p:nvSpPr>
              <p:spPr>
                <a:xfrm>
                  <a:off x="3064474" y="2237187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7" name="Rectangle 276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555558" y="2241665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Rounded Rectangle 277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526486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3" name="Rectangle 292">
                  <a:extLst>
                    <a:ext uri="{FF2B5EF4-FFF2-40B4-BE49-F238E27FC236}">
                      <a16:creationId xmlns:a16="http://schemas.microsoft.com/office/drawing/2014/main" id="{61C565D2-2AC8-F74B-82F5-23D5448C97BC}"/>
                    </a:ext>
                  </a:extLst>
                </p:cNvPr>
                <p:cNvSpPr/>
                <p:nvPr/>
              </p:nvSpPr>
              <p:spPr>
                <a:xfrm>
                  <a:off x="4714985" y="2285412"/>
                  <a:ext cx="118872" cy="1188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4" name="TextBox 293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7322" y="1878228"/>
                  <a:ext cx="1393011" cy="276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2</a:t>
                  </a:r>
                </a:p>
              </p:txBody>
            </p:sp>
          </p:grpSp>
          <p:sp>
            <p:nvSpPr>
              <p:cNvPr id="250" name="Rounded Rectangle 249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80008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1" name="TextBox 250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23821" y="1871014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251" name="TextBox 250">
                    <a:extLst>
                      <a:ext uri="{FF2B5EF4-FFF2-40B4-BE49-F238E27FC236}">
                        <a16:creationId xmlns:a16="http://schemas.microsoft.com/office/drawing/2014/main" xmlns="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23821" y="1871014"/>
                    <a:ext cx="301685" cy="302840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b="-4864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295" name="Group 294"/>
            <p:cNvGrpSpPr/>
            <p:nvPr/>
          </p:nvGrpSpPr>
          <p:grpSpPr>
            <a:xfrm>
              <a:off x="2833097" y="3306608"/>
              <a:ext cx="2055644" cy="746806"/>
              <a:chOff x="2867721" y="1713858"/>
              <a:chExt cx="2055644" cy="746806"/>
            </a:xfrm>
          </p:grpSpPr>
          <p:grpSp>
            <p:nvGrpSpPr>
              <p:cNvPr id="296" name="Group 295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7721" y="1713858"/>
                <a:ext cx="2055644" cy="746806"/>
                <a:chOff x="2887322" y="1870512"/>
                <a:chExt cx="2055644" cy="746806"/>
              </a:xfrm>
            </p:grpSpPr>
            <p:sp>
              <p:nvSpPr>
                <p:cNvPr id="299" name="Rounded Rectangle 298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0" name="Rounded Rectangle 299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1" name="Rounded Rectangle 300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TextBox 301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36963" y="2187898"/>
                  <a:ext cx="25519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03" name="TextBox 302">
                      <a:extLst>
                        <a:ext uri="{FF2B5EF4-FFF2-40B4-BE49-F238E27FC236}">
                          <a16:creationId xmlns:a16="http://schemas.microsoft.com/office/drawing/2014/main" id="{B6E837D6-3C75-D746-8190-1B562293513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66290" y="2188057"/>
                      <a:ext cx="306495" cy="25769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100" i="1">
                                <a:latin typeface="Cambria Math" charset="0"/>
                              </a:rPr>
                              <m:t>×</m:t>
                            </m:r>
                          </m:oMath>
                        </m:oMathPara>
                      </a14:m>
                      <a:endParaRPr lang="en-US" sz="1100" baseline="-25000" dirty="0"/>
                    </a:p>
                  </p:txBody>
                </p:sp>
              </mc:Choice>
              <mc:Fallback xmlns="">
                <p:sp>
                  <p:nvSpPr>
                    <p:cNvPr id="303" name="TextBox 302">
                      <a:extLst>
                        <a:ext uri="{FF2B5EF4-FFF2-40B4-BE49-F238E27FC236}">
                          <a16:creationId xmlns:a16="http://schemas.microsoft.com/office/drawing/2014/main" xmlns="" xmlns:a14="http://schemas.microsoft.com/office/drawing/2010/main" id="{B6E837D6-3C75-D746-8190-1B562293513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66290" y="2188057"/>
                      <a:ext cx="306495" cy="257698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b="-161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304" name="Rectangle 303">
                  <a:extLst>
                    <a:ext uri="{FF2B5EF4-FFF2-40B4-BE49-F238E27FC236}">
                      <a16:creationId xmlns:a16="http://schemas.microsoft.com/office/drawing/2014/main" id="{9C74CF3E-9B7F-9D43-B021-0A07D17D0E23}"/>
                    </a:ext>
                  </a:extLst>
                </p:cNvPr>
                <p:cNvSpPr/>
                <p:nvPr/>
              </p:nvSpPr>
              <p:spPr>
                <a:xfrm>
                  <a:off x="3064474" y="2237187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5" name="Rectangle 304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555558" y="2241665"/>
                  <a:ext cx="101569" cy="10028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6" name="Rounded Rectangle 305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526486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1"/>
                  </a:fgClr>
                  <a:bgClr>
                    <a:schemeClr val="bg1"/>
                  </a:bgClr>
                </a:pattFill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7" name="Rectangle 306">
                  <a:extLst>
                    <a:ext uri="{FF2B5EF4-FFF2-40B4-BE49-F238E27FC236}">
                      <a16:creationId xmlns:a16="http://schemas.microsoft.com/office/drawing/2014/main" id="{61C565D2-2AC8-F74B-82F5-23D5448C97BC}"/>
                    </a:ext>
                  </a:extLst>
                </p:cNvPr>
                <p:cNvSpPr/>
                <p:nvPr/>
              </p:nvSpPr>
              <p:spPr>
                <a:xfrm>
                  <a:off x="4714985" y="2285412"/>
                  <a:ext cx="118872" cy="1188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TextBox 307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7322" y="1870512"/>
                  <a:ext cx="1393011" cy="276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3</a:t>
                  </a:r>
                </a:p>
              </p:txBody>
            </p:sp>
          </p:grpSp>
          <p:sp>
            <p:nvSpPr>
              <p:cNvPr id="297" name="Rounded Rectangle 296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80008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98" name="TextBox 297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23821" y="1860410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298" name="TextBox 297">
                    <a:extLst>
                      <a:ext uri="{FF2B5EF4-FFF2-40B4-BE49-F238E27FC236}">
                        <a16:creationId xmlns:a16="http://schemas.microsoft.com/office/drawing/2014/main" xmlns="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23821" y="1860410"/>
                    <a:ext cx="301685" cy="302840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b="-4864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666CB935-A085-4845-BC44-840E2702D25F}"/>
                </a:ext>
              </a:extLst>
            </p:cNvPr>
            <p:cNvCxnSpPr>
              <a:cxnSpLocks/>
              <a:stCxn id="35" idx="3"/>
              <a:endCxn id="58" idx="1"/>
            </p:cNvCxnSpPr>
            <p:nvPr/>
          </p:nvCxnSpPr>
          <p:spPr>
            <a:xfrm>
              <a:off x="4211306" y="1867490"/>
              <a:ext cx="1267163" cy="59689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9" name="Group 58"/>
            <p:cNvGrpSpPr/>
            <p:nvPr/>
          </p:nvGrpSpPr>
          <p:grpSpPr>
            <a:xfrm>
              <a:off x="5478469" y="2405671"/>
              <a:ext cx="289306" cy="289219"/>
              <a:chOff x="5544720" y="1931070"/>
              <a:chExt cx="187541" cy="187648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5544720" y="1931070"/>
                <a:ext cx="80450" cy="761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 err="1">
                    <a:solidFill>
                      <a:schemeClr val="tx1"/>
                    </a:solidFill>
                    <a:latin typeface="Helvetica" charset="0"/>
                    <a:ea typeface="Helvetica" charset="0"/>
                    <a:cs typeface="Helvetica" charset="0"/>
                  </a:rPr>
                  <a:t>i</a:t>
                </a:r>
                <a:endParaRPr lang="en-US" sz="900" b="1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309" name="Rectangle 308"/>
              <p:cNvSpPr/>
              <p:nvPr/>
            </p:nvSpPr>
            <p:spPr>
              <a:xfrm>
                <a:off x="5648673" y="1932075"/>
                <a:ext cx="80450" cy="761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0" name="Rectangle 309"/>
              <p:cNvSpPr/>
              <p:nvPr/>
            </p:nvSpPr>
            <p:spPr>
              <a:xfrm>
                <a:off x="5545727" y="2042531"/>
                <a:ext cx="80450" cy="761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1" name="Rectangle 310"/>
              <p:cNvSpPr/>
              <p:nvPr/>
            </p:nvSpPr>
            <p:spPr>
              <a:xfrm>
                <a:off x="5651811" y="2041413"/>
                <a:ext cx="80450" cy="761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9E6A0AA3-0C29-DD47-8E9D-16E3911D4D49}"/>
                </a:ext>
              </a:extLst>
            </p:cNvPr>
            <p:cNvCxnSpPr>
              <a:cxnSpLocks/>
              <a:stCxn id="294" idx="3"/>
              <a:endCxn id="58" idx="1"/>
            </p:cNvCxnSpPr>
            <p:nvPr/>
          </p:nvCxnSpPr>
          <p:spPr>
            <a:xfrm flipV="1">
              <a:off x="4217047" y="2464384"/>
              <a:ext cx="1261421" cy="18963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8FEE4957-8A85-4947-9747-02CB729742FA}"/>
                </a:ext>
              </a:extLst>
            </p:cNvPr>
            <p:cNvCxnSpPr>
              <a:cxnSpLocks/>
              <a:stCxn id="308" idx="3"/>
            </p:cNvCxnSpPr>
            <p:nvPr/>
          </p:nvCxnSpPr>
          <p:spPr>
            <a:xfrm flipV="1">
              <a:off x="4226107" y="2451814"/>
              <a:ext cx="1247099" cy="99329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Rectangle 88"/>
            <p:cNvSpPr/>
            <p:nvPr/>
          </p:nvSpPr>
          <p:spPr>
            <a:xfrm>
              <a:off x="3388062" y="2011118"/>
              <a:ext cx="415383" cy="2041192"/>
            </a:xfrm>
            <a:prstGeom prst="rect">
              <a:avLst/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2884542" y="2027066"/>
              <a:ext cx="408365" cy="2041379"/>
            </a:xfrm>
            <a:prstGeom prst="rect">
              <a:avLst/>
            </a:prstGeom>
            <a:solidFill>
              <a:schemeClr val="accent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2837991" y="4022494"/>
              <a:ext cx="474677" cy="325540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Write Only</a:t>
              </a:r>
            </a:p>
          </p:txBody>
        </p:sp>
        <p:sp>
          <p:nvSpPr>
            <p:cNvPr id="90" name="Rounded Rectangle 89"/>
            <p:cNvSpPr/>
            <p:nvPr/>
          </p:nvSpPr>
          <p:spPr>
            <a:xfrm>
              <a:off x="3366805" y="4021466"/>
              <a:ext cx="477884" cy="316505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Read Only</a:t>
              </a:r>
            </a:p>
          </p:txBody>
        </p:sp>
        <p:sp>
          <p:nvSpPr>
            <p:cNvPr id="114" name="Triangle 113"/>
            <p:cNvSpPr/>
            <p:nvPr/>
          </p:nvSpPr>
          <p:spPr>
            <a:xfrm rot="10800000">
              <a:off x="3710400" y="4420802"/>
              <a:ext cx="244871" cy="158677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ounded Rectangle 311"/>
            <p:cNvSpPr/>
            <p:nvPr/>
          </p:nvSpPr>
          <p:spPr>
            <a:xfrm>
              <a:off x="4873769" y="2813029"/>
              <a:ext cx="1418778" cy="1160245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Loop Continuation: “</a:t>
              </a:r>
              <a:r>
                <a:rPr lang="en-US" sz="11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unsafe” write after read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7028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6270915" y="1780480"/>
            <a:ext cx="2004385" cy="87621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6089705" y="1589288"/>
            <a:ext cx="2376705" cy="1221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/>
          <p:cNvSpPr/>
          <p:nvPr/>
        </p:nvSpPr>
        <p:spPr>
          <a:xfrm>
            <a:off x="6089704" y="1336482"/>
            <a:ext cx="2369020" cy="2330216"/>
          </a:xfrm>
          <a:prstGeom prst="roundRect">
            <a:avLst>
              <a:gd name="adj" fmla="val 10705"/>
            </a:avLst>
          </a:prstGeom>
          <a:noFill/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/>
          <p:cNvSpPr/>
          <p:nvPr/>
        </p:nvSpPr>
        <p:spPr>
          <a:xfrm>
            <a:off x="6089704" y="1336483"/>
            <a:ext cx="2369020" cy="340241"/>
          </a:xfrm>
          <a:prstGeom prst="roundRect">
            <a:avLst>
              <a:gd name="adj" fmla="val 39872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Task_Calibrating_Tile_Size</a:t>
            </a:r>
            <a:endParaRPr lang="en-US" sz="135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6379321" y="1990701"/>
            <a:ext cx="1805253" cy="328568"/>
            <a:chOff x="7282794" y="1118218"/>
            <a:chExt cx="691119" cy="673066"/>
          </a:xfrm>
        </p:grpSpPr>
        <p:grpSp>
          <p:nvGrpSpPr>
            <p:cNvPr id="99" name="Group 98"/>
            <p:cNvGrpSpPr/>
            <p:nvPr/>
          </p:nvGrpSpPr>
          <p:grpSpPr>
            <a:xfrm>
              <a:off x="7282794" y="1118218"/>
              <a:ext cx="691119" cy="668934"/>
              <a:chOff x="5613973" y="1138602"/>
              <a:chExt cx="691119" cy="668934"/>
            </a:xfrm>
          </p:grpSpPr>
          <p:sp>
            <p:nvSpPr>
              <p:cNvPr id="100" name="Rounded Rectangle 99"/>
              <p:cNvSpPr/>
              <p:nvPr/>
            </p:nvSpPr>
            <p:spPr>
              <a:xfrm>
                <a:off x="5613973" y="1138602"/>
                <a:ext cx="691119" cy="668934"/>
              </a:xfrm>
              <a:prstGeom prst="roundRect">
                <a:avLst>
                  <a:gd name="adj" fmla="val 6185"/>
                </a:avLst>
              </a:prstGeom>
              <a:noFill/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ounded Rectangle 100"/>
              <p:cNvSpPr/>
              <p:nvPr/>
            </p:nvSpPr>
            <p:spPr>
              <a:xfrm>
                <a:off x="5621057" y="1138602"/>
                <a:ext cx="231236" cy="668934"/>
              </a:xfrm>
              <a:prstGeom prst="roundRect">
                <a:avLst>
                  <a:gd name="adj" fmla="val 6185"/>
                </a:avLst>
              </a:prstGeom>
              <a:solidFill>
                <a:schemeClr val="accent2"/>
              </a:solidFill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Freeform 101"/>
            <p:cNvSpPr/>
            <p:nvPr/>
          </p:nvSpPr>
          <p:spPr>
            <a:xfrm>
              <a:off x="7505411" y="1140817"/>
              <a:ext cx="50500" cy="650467"/>
            </a:xfrm>
            <a:custGeom>
              <a:avLst/>
              <a:gdLst>
                <a:gd name="connsiteX0" fmla="*/ 0 w 113414"/>
                <a:gd name="connsiteY0" fmla="*/ 0 h 609600"/>
                <a:gd name="connsiteX1" fmla="*/ 92149 w 113414"/>
                <a:gd name="connsiteY1" fmla="*/ 99237 h 609600"/>
                <a:gd name="connsiteX2" fmla="*/ 7088 w 113414"/>
                <a:gd name="connsiteY2" fmla="*/ 177210 h 609600"/>
                <a:gd name="connsiteX3" fmla="*/ 113414 w 113414"/>
                <a:gd name="connsiteY3" fmla="*/ 283535 h 609600"/>
                <a:gd name="connsiteX4" fmla="*/ 35442 w 113414"/>
                <a:gd name="connsiteY4" fmla="*/ 361507 h 609600"/>
                <a:gd name="connsiteX5" fmla="*/ 113414 w 113414"/>
                <a:gd name="connsiteY5" fmla="*/ 453656 h 609600"/>
                <a:gd name="connsiteX6" fmla="*/ 21265 w 113414"/>
                <a:gd name="connsiteY6" fmla="*/ 531628 h 609600"/>
                <a:gd name="connsiteX7" fmla="*/ 113414 w 113414"/>
                <a:gd name="connsiteY7" fmla="*/ 60960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414" h="609600">
                  <a:moveTo>
                    <a:pt x="0" y="0"/>
                  </a:moveTo>
                  <a:lnTo>
                    <a:pt x="92149" y="99237"/>
                  </a:lnTo>
                  <a:lnTo>
                    <a:pt x="7088" y="177210"/>
                  </a:lnTo>
                  <a:lnTo>
                    <a:pt x="113414" y="283535"/>
                  </a:lnTo>
                  <a:lnTo>
                    <a:pt x="35442" y="361507"/>
                  </a:lnTo>
                  <a:lnTo>
                    <a:pt x="113414" y="453656"/>
                  </a:lnTo>
                  <a:lnTo>
                    <a:pt x="21265" y="531628"/>
                  </a:lnTo>
                  <a:lnTo>
                    <a:pt x="113414" y="609600"/>
                  </a:lnTo>
                </a:path>
              </a:pathLst>
            </a:custGeom>
            <a:noFill/>
            <a:ln w="349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6" name="Rectangle 105"/>
          <p:cNvSpPr/>
          <p:nvPr/>
        </p:nvSpPr>
        <p:spPr>
          <a:xfrm>
            <a:off x="6226415" y="1764487"/>
            <a:ext cx="100219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128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6956068" y="2415092"/>
            <a:ext cx="105670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Power Failure</a:t>
            </a:r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6162945" y="2743824"/>
            <a:ext cx="1302630" cy="80744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/>
          <p:cNvGrpSpPr/>
          <p:nvPr/>
        </p:nvGrpSpPr>
        <p:grpSpPr>
          <a:xfrm>
            <a:off x="6271359" y="2954045"/>
            <a:ext cx="1040799" cy="328568"/>
            <a:chOff x="7282794" y="1118218"/>
            <a:chExt cx="398457" cy="673066"/>
          </a:xfrm>
        </p:grpSpPr>
        <p:grpSp>
          <p:nvGrpSpPr>
            <p:cNvPr id="124" name="Group 123"/>
            <p:cNvGrpSpPr/>
            <p:nvPr/>
          </p:nvGrpSpPr>
          <p:grpSpPr>
            <a:xfrm>
              <a:off x="7282794" y="1118218"/>
              <a:ext cx="398457" cy="668934"/>
              <a:chOff x="5613973" y="1138602"/>
              <a:chExt cx="398457" cy="668934"/>
            </a:xfrm>
          </p:grpSpPr>
          <p:sp>
            <p:nvSpPr>
              <p:cNvPr id="126" name="Rounded Rectangle 125"/>
              <p:cNvSpPr/>
              <p:nvPr/>
            </p:nvSpPr>
            <p:spPr>
              <a:xfrm>
                <a:off x="5613973" y="1138602"/>
                <a:ext cx="398457" cy="668934"/>
              </a:xfrm>
              <a:prstGeom prst="roundRect">
                <a:avLst>
                  <a:gd name="adj" fmla="val 6185"/>
                </a:avLst>
              </a:prstGeom>
              <a:noFill/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ounded Rectangle 126"/>
              <p:cNvSpPr/>
              <p:nvPr/>
            </p:nvSpPr>
            <p:spPr>
              <a:xfrm>
                <a:off x="5621057" y="1138602"/>
                <a:ext cx="231236" cy="668934"/>
              </a:xfrm>
              <a:prstGeom prst="roundRect">
                <a:avLst>
                  <a:gd name="adj" fmla="val 6185"/>
                </a:avLst>
              </a:prstGeom>
              <a:solidFill>
                <a:schemeClr val="accent2"/>
              </a:solidFill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5" name="Freeform 124"/>
            <p:cNvSpPr/>
            <p:nvPr/>
          </p:nvSpPr>
          <p:spPr>
            <a:xfrm>
              <a:off x="7505411" y="1140817"/>
              <a:ext cx="50500" cy="650467"/>
            </a:xfrm>
            <a:custGeom>
              <a:avLst/>
              <a:gdLst>
                <a:gd name="connsiteX0" fmla="*/ 0 w 113414"/>
                <a:gd name="connsiteY0" fmla="*/ 0 h 609600"/>
                <a:gd name="connsiteX1" fmla="*/ 92149 w 113414"/>
                <a:gd name="connsiteY1" fmla="*/ 99237 h 609600"/>
                <a:gd name="connsiteX2" fmla="*/ 7088 w 113414"/>
                <a:gd name="connsiteY2" fmla="*/ 177210 h 609600"/>
                <a:gd name="connsiteX3" fmla="*/ 113414 w 113414"/>
                <a:gd name="connsiteY3" fmla="*/ 283535 h 609600"/>
                <a:gd name="connsiteX4" fmla="*/ 35442 w 113414"/>
                <a:gd name="connsiteY4" fmla="*/ 361507 h 609600"/>
                <a:gd name="connsiteX5" fmla="*/ 113414 w 113414"/>
                <a:gd name="connsiteY5" fmla="*/ 453656 h 609600"/>
                <a:gd name="connsiteX6" fmla="*/ 21265 w 113414"/>
                <a:gd name="connsiteY6" fmla="*/ 531628 h 609600"/>
                <a:gd name="connsiteX7" fmla="*/ 113414 w 113414"/>
                <a:gd name="connsiteY7" fmla="*/ 60960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414" h="609600">
                  <a:moveTo>
                    <a:pt x="0" y="0"/>
                  </a:moveTo>
                  <a:lnTo>
                    <a:pt x="92149" y="99237"/>
                  </a:lnTo>
                  <a:lnTo>
                    <a:pt x="7088" y="177210"/>
                  </a:lnTo>
                  <a:lnTo>
                    <a:pt x="113414" y="283535"/>
                  </a:lnTo>
                  <a:lnTo>
                    <a:pt x="35442" y="361507"/>
                  </a:lnTo>
                  <a:lnTo>
                    <a:pt x="113414" y="453656"/>
                  </a:lnTo>
                  <a:lnTo>
                    <a:pt x="21265" y="531628"/>
                  </a:lnTo>
                  <a:lnTo>
                    <a:pt x="113414" y="609600"/>
                  </a:lnTo>
                </a:path>
              </a:pathLst>
            </a:custGeom>
            <a:noFill/>
            <a:ln w="349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Rectangle 127"/>
          <p:cNvSpPr/>
          <p:nvPr/>
        </p:nvSpPr>
        <p:spPr>
          <a:xfrm>
            <a:off x="6127872" y="2710897"/>
            <a:ext cx="92365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64</a:t>
            </a:r>
          </a:p>
        </p:txBody>
      </p:sp>
      <p:cxnSp>
        <p:nvCxnSpPr>
          <p:cNvPr id="130" name="Straight Connector 129"/>
          <p:cNvCxnSpPr/>
          <p:nvPr/>
        </p:nvCxnSpPr>
        <p:spPr>
          <a:xfrm>
            <a:off x="6289856" y="3341141"/>
            <a:ext cx="636864" cy="82211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7071794" y="3321964"/>
            <a:ext cx="63819" cy="10819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6926720" y="3297149"/>
            <a:ext cx="0" cy="212191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7556733" y="2751118"/>
            <a:ext cx="832648" cy="79903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9" name="Group 138"/>
          <p:cNvGrpSpPr/>
          <p:nvPr/>
        </p:nvGrpSpPr>
        <p:grpSpPr>
          <a:xfrm>
            <a:off x="7665129" y="2961341"/>
            <a:ext cx="566417" cy="326551"/>
            <a:chOff x="5613973" y="1138602"/>
            <a:chExt cx="216846" cy="668934"/>
          </a:xfrm>
        </p:grpSpPr>
        <p:sp>
          <p:nvSpPr>
            <p:cNvPr id="141" name="Rounded Rectangle 140"/>
            <p:cNvSpPr/>
            <p:nvPr/>
          </p:nvSpPr>
          <p:spPr>
            <a:xfrm>
              <a:off x="5613973" y="1138602"/>
              <a:ext cx="216846" cy="668934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ounded Rectangle 141"/>
            <p:cNvSpPr/>
            <p:nvPr/>
          </p:nvSpPr>
          <p:spPr>
            <a:xfrm>
              <a:off x="5621057" y="1138602"/>
              <a:ext cx="200404" cy="668934"/>
            </a:xfrm>
            <a:prstGeom prst="roundRect">
              <a:avLst>
                <a:gd name="adj" fmla="val 6185"/>
              </a:avLst>
            </a:prstGeom>
            <a:solidFill>
              <a:schemeClr val="accent2"/>
            </a:solidFill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4" name="Straight Connector 143"/>
          <p:cNvCxnSpPr/>
          <p:nvPr/>
        </p:nvCxnSpPr>
        <p:spPr>
          <a:xfrm>
            <a:off x="7683642" y="3348435"/>
            <a:ext cx="567580" cy="81725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tangle 148"/>
          <p:cNvSpPr/>
          <p:nvPr/>
        </p:nvSpPr>
        <p:spPr>
          <a:xfrm>
            <a:off x="7511728" y="2720967"/>
            <a:ext cx="92365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32</a:t>
            </a:r>
          </a:p>
        </p:txBody>
      </p:sp>
      <p:sp>
        <p:nvSpPr>
          <p:cNvPr id="151" name="Triangle 150"/>
          <p:cNvSpPr/>
          <p:nvPr/>
        </p:nvSpPr>
        <p:spPr>
          <a:xfrm flipV="1">
            <a:off x="6535658" y="2656693"/>
            <a:ext cx="146115" cy="94425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2" name="Triangle 151"/>
          <p:cNvSpPr/>
          <p:nvPr/>
        </p:nvSpPr>
        <p:spPr>
          <a:xfrm rot="16200000" flipV="1">
            <a:off x="7445475" y="3104252"/>
            <a:ext cx="146115" cy="94425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2" name="Rounded Rectangle 221"/>
          <p:cNvSpPr/>
          <p:nvPr/>
        </p:nvSpPr>
        <p:spPr>
          <a:xfrm>
            <a:off x="8056213" y="1619855"/>
            <a:ext cx="895213" cy="63744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Energy-Aware Tiling</a:t>
            </a:r>
            <a:endParaRPr lang="en-US" sz="1100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23" name="Bent Arrow 222"/>
          <p:cNvSpPr/>
          <p:nvPr/>
        </p:nvSpPr>
        <p:spPr>
          <a:xfrm rot="5400000" flipV="1">
            <a:off x="7604091" y="1380604"/>
            <a:ext cx="117329" cy="810719"/>
          </a:xfrm>
          <a:prstGeom prst="bentArrow">
            <a:avLst>
              <a:gd name="adj1" fmla="val 0"/>
              <a:gd name="adj2" fmla="val 19595"/>
              <a:gd name="adj3" fmla="val 25000"/>
              <a:gd name="adj4" fmla="val 43750"/>
            </a:avLst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555A4A4B-69D5-4AE0-93DE-067A40EAB441}"/>
              </a:ext>
            </a:extLst>
          </p:cNvPr>
          <p:cNvGrpSpPr/>
          <p:nvPr/>
        </p:nvGrpSpPr>
        <p:grpSpPr>
          <a:xfrm>
            <a:off x="6701274" y="970618"/>
            <a:ext cx="1127063" cy="375477"/>
            <a:chOff x="6153041" y="1491389"/>
            <a:chExt cx="768281" cy="255953"/>
          </a:xfrm>
        </p:grpSpPr>
        <p:sp>
          <p:nvSpPr>
            <p:cNvPr id="283" name="Rounded Rectangle 34">
              <a:extLst>
                <a:ext uri="{FF2B5EF4-FFF2-40B4-BE49-F238E27FC236}">
                  <a16:creationId xmlns:a16="http://schemas.microsoft.com/office/drawing/2014/main" id="{C08DB2F4-5995-4C18-B2CA-2441629CAAFD}"/>
                </a:ext>
              </a:extLst>
            </p:cNvPr>
            <p:cNvSpPr/>
            <p:nvPr/>
          </p:nvSpPr>
          <p:spPr>
            <a:xfrm>
              <a:off x="6306720" y="1491389"/>
              <a:ext cx="614602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2000" b="1" dirty="0">
                  <a:solidFill>
                    <a:schemeClr val="accent2"/>
                  </a:solidFill>
                  <a:latin typeface="Helvetica" charset="0"/>
                  <a:ea typeface="Helvetica" charset="0"/>
                  <a:cs typeface="Helvetica" charset="0"/>
                </a:rPr>
                <a:t>TAILS</a:t>
              </a:r>
            </a:p>
          </p:txBody>
        </p:sp>
        <p:pic>
          <p:nvPicPr>
            <p:cNvPr id="284" name="Picture 283">
              <a:extLst>
                <a:ext uri="{FF2B5EF4-FFF2-40B4-BE49-F238E27FC236}">
                  <a16:creationId xmlns:a16="http://schemas.microsoft.com/office/drawing/2014/main" id="{6393EFF2-3EFA-4115-92B0-8161166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3041" y="1495896"/>
              <a:ext cx="200995" cy="223987"/>
            </a:xfrm>
            <a:prstGeom prst="rect">
              <a:avLst/>
            </a:prstGeom>
          </p:spPr>
        </p:pic>
      </p:grpSp>
      <p:cxnSp>
        <p:nvCxnSpPr>
          <p:cNvPr id="213" name="Straight Connector 212"/>
          <p:cNvCxnSpPr/>
          <p:nvPr/>
        </p:nvCxnSpPr>
        <p:spPr>
          <a:xfrm>
            <a:off x="6386209" y="2370188"/>
            <a:ext cx="665314" cy="8982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/>
          <p:cNvCxnSpPr/>
          <p:nvPr/>
        </p:nvCxnSpPr>
        <p:spPr>
          <a:xfrm flipV="1">
            <a:off x="7187858" y="2354066"/>
            <a:ext cx="63819" cy="10819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/>
          <p:nvPr/>
        </p:nvCxnSpPr>
        <p:spPr>
          <a:xfrm>
            <a:off x="7248506" y="2359260"/>
            <a:ext cx="665314" cy="8982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/>
          <p:nvPr/>
        </p:nvCxnSpPr>
        <p:spPr>
          <a:xfrm>
            <a:off x="7132666" y="3328440"/>
            <a:ext cx="291548" cy="66006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7036179" y="2317252"/>
            <a:ext cx="0" cy="280126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TextBox 229"/>
          <p:cNvSpPr txBox="1"/>
          <p:nvPr/>
        </p:nvSpPr>
        <p:spPr>
          <a:xfrm>
            <a:off x="6842930" y="3261553"/>
            <a:ext cx="555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0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6502" y="2304087"/>
            <a:ext cx="555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0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128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17C869B5-9E85-A948-8037-1DDF14D3B5FB}"/>
              </a:ext>
            </a:extLst>
          </p:cNvPr>
          <p:cNvSpPr txBox="1"/>
          <p:nvPr/>
        </p:nvSpPr>
        <p:spPr>
          <a:xfrm rot="16200000">
            <a:off x="7063230" y="6422936"/>
            <a:ext cx="585216" cy="369332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6270915" y="1780480"/>
            <a:ext cx="2004385" cy="87621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2709358" y="1594446"/>
            <a:ext cx="2303123" cy="1344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7C869B5-9E85-A948-8037-1DDF14D3B5FB}"/>
              </a:ext>
            </a:extLst>
          </p:cNvPr>
          <p:cNvSpPr txBox="1"/>
          <p:nvPr/>
        </p:nvSpPr>
        <p:spPr>
          <a:xfrm rot="16200000">
            <a:off x="3584083" y="4006908"/>
            <a:ext cx="585216" cy="369332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EE935EF9-6FB3-224E-889F-EB66643D9C23}"/>
              </a:ext>
            </a:extLst>
          </p:cNvPr>
          <p:cNvSpPr/>
          <p:nvPr/>
        </p:nvSpPr>
        <p:spPr>
          <a:xfrm>
            <a:off x="3190855" y="4983518"/>
            <a:ext cx="456721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DA980D1C-E1B7-E145-B774-BC005089258D}"/>
              </a:ext>
            </a:extLst>
          </p:cNvPr>
          <p:cNvSpPr/>
          <p:nvPr/>
        </p:nvSpPr>
        <p:spPr>
          <a:xfrm>
            <a:off x="4084309" y="4987276"/>
            <a:ext cx="456721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/>
          <p:cNvGrpSpPr/>
          <p:nvPr/>
        </p:nvGrpSpPr>
        <p:grpSpPr>
          <a:xfrm>
            <a:off x="3219064" y="5625625"/>
            <a:ext cx="456721" cy="416778"/>
            <a:chOff x="3273004" y="5196951"/>
            <a:chExt cx="456721" cy="416778"/>
          </a:xfrm>
        </p:grpSpPr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F0D3C6AF-2502-644F-BCD4-C33906BF9D1A}"/>
                </a:ext>
              </a:extLst>
            </p:cNvPr>
            <p:cNvSpPr/>
            <p:nvPr/>
          </p:nvSpPr>
          <p:spPr>
            <a:xfrm>
              <a:off x="3273004" y="5196951"/>
              <a:ext cx="456721" cy="416778"/>
            </a:xfrm>
            <a:prstGeom prst="roundRect">
              <a:avLst>
                <a:gd name="adj" fmla="val 22389"/>
              </a:avLst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447EB8E-DBFD-5644-8601-A986F7214E1A}"/>
                </a:ext>
              </a:extLst>
            </p:cNvPr>
            <p:cNvSpPr/>
            <p:nvPr/>
          </p:nvSpPr>
          <p:spPr>
            <a:xfrm>
              <a:off x="3559340" y="5345904"/>
              <a:ext cx="118872" cy="1188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2715714" y="1372084"/>
            <a:ext cx="2296767" cy="3048718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2721802" y="1362765"/>
            <a:ext cx="2290679" cy="317996"/>
          </a:xfrm>
          <a:prstGeom prst="roundRect">
            <a:avLst>
              <a:gd name="adj" fmla="val 48265"/>
            </a:avLst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Task_Apply_Filter</a:t>
            </a:r>
            <a:endParaRPr lang="en-US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E5A7145-3E47-CE4F-9C74-4E2F59F5665B}"/>
              </a:ext>
            </a:extLst>
          </p:cNvPr>
          <p:cNvGrpSpPr/>
          <p:nvPr/>
        </p:nvGrpSpPr>
        <p:grpSpPr>
          <a:xfrm>
            <a:off x="5254134" y="1859001"/>
            <a:ext cx="718425" cy="897503"/>
            <a:chOff x="5209194" y="1092099"/>
            <a:chExt cx="718425" cy="897503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E6E2E9-5B92-4A42-8621-13C5CB7C3A70}"/>
                </a:ext>
              </a:extLst>
            </p:cNvPr>
            <p:cNvSpPr/>
            <p:nvPr/>
          </p:nvSpPr>
          <p:spPr>
            <a:xfrm>
              <a:off x="5350824" y="1092099"/>
              <a:ext cx="433315" cy="8975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850" b="1" dirty="0"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BDB71B3-F45A-7F47-BF5A-79D398723CE6}"/>
                </a:ext>
              </a:extLst>
            </p:cNvPr>
            <p:cNvSpPr/>
            <p:nvPr/>
          </p:nvSpPr>
          <p:spPr>
            <a:xfrm>
              <a:off x="5209194" y="1180214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798E189-2AA8-DD46-980F-FEA58DE9DDDE}"/>
                </a:ext>
              </a:extLst>
            </p:cNvPr>
            <p:cNvSpPr/>
            <p:nvPr/>
          </p:nvSpPr>
          <p:spPr>
            <a:xfrm>
              <a:off x="5209194" y="1345565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2E9884E-6F9C-DE46-B9B2-2694196948E1}"/>
                </a:ext>
              </a:extLst>
            </p:cNvPr>
            <p:cNvSpPr/>
            <p:nvPr/>
          </p:nvSpPr>
          <p:spPr>
            <a:xfrm>
              <a:off x="5209194" y="166344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DD0CDB6-9F29-DC49-99DE-0D043B49F18B}"/>
                </a:ext>
              </a:extLst>
            </p:cNvPr>
            <p:cNvSpPr/>
            <p:nvPr/>
          </p:nvSpPr>
          <p:spPr>
            <a:xfrm>
              <a:off x="5209194" y="1821706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C1936B9-14FC-8D46-8391-F084D10C25B7}"/>
                </a:ext>
              </a:extLst>
            </p:cNvPr>
            <p:cNvSpPr/>
            <p:nvPr/>
          </p:nvSpPr>
          <p:spPr>
            <a:xfrm>
              <a:off x="5731725" y="1176671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7497E1F-4C91-A14B-890A-8F74FB59FE2E}"/>
                </a:ext>
              </a:extLst>
            </p:cNvPr>
            <p:cNvSpPr/>
            <p:nvPr/>
          </p:nvSpPr>
          <p:spPr>
            <a:xfrm>
              <a:off x="5731725" y="1342022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82A7270-E220-B247-944D-1505896B1434}"/>
                </a:ext>
              </a:extLst>
            </p:cNvPr>
            <p:cNvSpPr/>
            <p:nvPr/>
          </p:nvSpPr>
          <p:spPr>
            <a:xfrm>
              <a:off x="5731725" y="1659900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283EB0C-E093-8141-B756-871535F86F10}"/>
                </a:ext>
              </a:extLst>
            </p:cNvPr>
            <p:cNvSpPr/>
            <p:nvPr/>
          </p:nvSpPr>
          <p:spPr>
            <a:xfrm>
              <a:off x="5731725" y="181816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2919841" y="4811160"/>
            <a:ext cx="1894611" cy="1344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2925068" y="4588800"/>
            <a:ext cx="1889382" cy="1862111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2930076" y="4579479"/>
            <a:ext cx="1884374" cy="317996"/>
          </a:xfrm>
          <a:prstGeom prst="roundRect">
            <a:avLst>
              <a:gd name="adj" fmla="val 48265"/>
            </a:avLst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Task_Get_Next_Filter</a:t>
            </a:r>
            <a:endParaRPr lang="en-US" sz="1400" dirty="0"/>
          </a:p>
        </p:txBody>
      </p:sp>
      <p:sp>
        <p:nvSpPr>
          <p:cNvPr id="42" name="TextBox 41"/>
          <p:cNvSpPr txBox="1"/>
          <p:nvPr/>
        </p:nvSpPr>
        <p:spPr>
          <a:xfrm>
            <a:off x="3186771" y="5374291"/>
            <a:ext cx="1317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Swap Double Buffer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732109" y="5124640"/>
            <a:ext cx="2911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H="1">
            <a:off x="3700351" y="5255845"/>
            <a:ext cx="2911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rot="5400000" flipH="1">
            <a:off x="3419262" y="6039022"/>
            <a:ext cx="2911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Group 78"/>
          <p:cNvGrpSpPr/>
          <p:nvPr/>
        </p:nvGrpSpPr>
        <p:grpSpPr>
          <a:xfrm>
            <a:off x="4066175" y="5627224"/>
            <a:ext cx="456721" cy="416778"/>
            <a:chOff x="3273004" y="5196951"/>
            <a:chExt cx="456721" cy="416778"/>
          </a:xfrm>
        </p:grpSpPr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F0D3C6AF-2502-644F-BCD4-C33906BF9D1A}"/>
                </a:ext>
              </a:extLst>
            </p:cNvPr>
            <p:cNvSpPr/>
            <p:nvPr/>
          </p:nvSpPr>
          <p:spPr>
            <a:xfrm>
              <a:off x="3273004" y="5196951"/>
              <a:ext cx="456721" cy="416778"/>
            </a:xfrm>
            <a:prstGeom prst="roundRect">
              <a:avLst>
                <a:gd name="adj" fmla="val 22389"/>
              </a:avLst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447EB8E-DBFD-5644-8601-A986F7214E1A}"/>
                </a:ext>
              </a:extLst>
            </p:cNvPr>
            <p:cNvSpPr/>
            <p:nvPr/>
          </p:nvSpPr>
          <p:spPr>
            <a:xfrm>
              <a:off x="3351523" y="5445656"/>
              <a:ext cx="118872" cy="1188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 rot="5400000" flipH="1">
            <a:off x="4067328" y="6158782"/>
            <a:ext cx="2911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3743194" y="5842307"/>
            <a:ext cx="2911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3369030" y="6237012"/>
            <a:ext cx="11288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Helvetica" charset="0"/>
                <a:ea typeface="Helvetica" charset="0"/>
                <a:cs typeface="Helvetica" charset="0"/>
              </a:rPr>
              <a:t>Next Filter Value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2503851" y="1754671"/>
            <a:ext cx="4985" cy="442490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2508836" y="6161912"/>
            <a:ext cx="42124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 flipH="1">
            <a:off x="2503851" y="1771521"/>
            <a:ext cx="201061" cy="0"/>
          </a:xfrm>
          <a:prstGeom prst="line">
            <a:avLst/>
          </a:prstGeom>
          <a:ln w="38100">
            <a:solidFill>
              <a:schemeClr val="accent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2732706" y="4335809"/>
            <a:ext cx="935970" cy="4428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  <a:endCxn id="57" idx="2"/>
          </p:cNvCxnSpPr>
          <p:nvPr/>
        </p:nvCxnSpPr>
        <p:spPr>
          <a:xfrm flipV="1">
            <a:off x="2739658" y="4322048"/>
            <a:ext cx="341779" cy="45663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ounded Rectangle 93"/>
          <p:cNvSpPr/>
          <p:nvPr/>
        </p:nvSpPr>
        <p:spPr>
          <a:xfrm>
            <a:off x="1877109" y="4397014"/>
            <a:ext cx="975708" cy="852487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Loop-Ordered Buffering: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Idempotent</a:t>
            </a:r>
          </a:p>
        </p:txBody>
      </p:sp>
      <p:sp>
        <p:nvSpPr>
          <p:cNvPr id="95" name="Rectangle 94"/>
          <p:cNvSpPr/>
          <p:nvPr/>
        </p:nvSpPr>
        <p:spPr>
          <a:xfrm>
            <a:off x="6089705" y="1589288"/>
            <a:ext cx="2376705" cy="1221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/>
          <p:cNvSpPr/>
          <p:nvPr/>
        </p:nvSpPr>
        <p:spPr>
          <a:xfrm>
            <a:off x="6089704" y="1336482"/>
            <a:ext cx="2369020" cy="2330216"/>
          </a:xfrm>
          <a:prstGeom prst="roundRect">
            <a:avLst>
              <a:gd name="adj" fmla="val 10705"/>
            </a:avLst>
          </a:prstGeom>
          <a:noFill/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/>
          <p:cNvSpPr/>
          <p:nvPr/>
        </p:nvSpPr>
        <p:spPr>
          <a:xfrm>
            <a:off x="6089704" y="1336483"/>
            <a:ext cx="2369020" cy="340241"/>
          </a:xfrm>
          <a:prstGeom prst="roundRect">
            <a:avLst>
              <a:gd name="adj" fmla="val 39872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Task_Calibrating_Tile_Size</a:t>
            </a:r>
            <a:endParaRPr lang="en-US" sz="135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6379321" y="1990701"/>
            <a:ext cx="1805253" cy="328568"/>
            <a:chOff x="7282794" y="1118218"/>
            <a:chExt cx="691119" cy="673066"/>
          </a:xfrm>
        </p:grpSpPr>
        <p:grpSp>
          <p:nvGrpSpPr>
            <p:cNvPr id="99" name="Group 98"/>
            <p:cNvGrpSpPr/>
            <p:nvPr/>
          </p:nvGrpSpPr>
          <p:grpSpPr>
            <a:xfrm>
              <a:off x="7282794" y="1118218"/>
              <a:ext cx="691119" cy="668934"/>
              <a:chOff x="5613973" y="1138602"/>
              <a:chExt cx="691119" cy="668934"/>
            </a:xfrm>
          </p:grpSpPr>
          <p:sp>
            <p:nvSpPr>
              <p:cNvPr id="100" name="Rounded Rectangle 99"/>
              <p:cNvSpPr/>
              <p:nvPr/>
            </p:nvSpPr>
            <p:spPr>
              <a:xfrm>
                <a:off x="5613973" y="1138602"/>
                <a:ext cx="691119" cy="668934"/>
              </a:xfrm>
              <a:prstGeom prst="roundRect">
                <a:avLst>
                  <a:gd name="adj" fmla="val 6185"/>
                </a:avLst>
              </a:prstGeom>
              <a:noFill/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ounded Rectangle 100"/>
              <p:cNvSpPr/>
              <p:nvPr/>
            </p:nvSpPr>
            <p:spPr>
              <a:xfrm>
                <a:off x="5621057" y="1138602"/>
                <a:ext cx="231236" cy="668934"/>
              </a:xfrm>
              <a:prstGeom prst="roundRect">
                <a:avLst>
                  <a:gd name="adj" fmla="val 6185"/>
                </a:avLst>
              </a:prstGeom>
              <a:solidFill>
                <a:schemeClr val="accent2"/>
              </a:solidFill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Freeform 101"/>
            <p:cNvSpPr/>
            <p:nvPr/>
          </p:nvSpPr>
          <p:spPr>
            <a:xfrm>
              <a:off x="7505411" y="1140817"/>
              <a:ext cx="50500" cy="650467"/>
            </a:xfrm>
            <a:custGeom>
              <a:avLst/>
              <a:gdLst>
                <a:gd name="connsiteX0" fmla="*/ 0 w 113414"/>
                <a:gd name="connsiteY0" fmla="*/ 0 h 609600"/>
                <a:gd name="connsiteX1" fmla="*/ 92149 w 113414"/>
                <a:gd name="connsiteY1" fmla="*/ 99237 h 609600"/>
                <a:gd name="connsiteX2" fmla="*/ 7088 w 113414"/>
                <a:gd name="connsiteY2" fmla="*/ 177210 h 609600"/>
                <a:gd name="connsiteX3" fmla="*/ 113414 w 113414"/>
                <a:gd name="connsiteY3" fmla="*/ 283535 h 609600"/>
                <a:gd name="connsiteX4" fmla="*/ 35442 w 113414"/>
                <a:gd name="connsiteY4" fmla="*/ 361507 h 609600"/>
                <a:gd name="connsiteX5" fmla="*/ 113414 w 113414"/>
                <a:gd name="connsiteY5" fmla="*/ 453656 h 609600"/>
                <a:gd name="connsiteX6" fmla="*/ 21265 w 113414"/>
                <a:gd name="connsiteY6" fmla="*/ 531628 h 609600"/>
                <a:gd name="connsiteX7" fmla="*/ 113414 w 113414"/>
                <a:gd name="connsiteY7" fmla="*/ 60960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414" h="609600">
                  <a:moveTo>
                    <a:pt x="0" y="0"/>
                  </a:moveTo>
                  <a:lnTo>
                    <a:pt x="92149" y="99237"/>
                  </a:lnTo>
                  <a:lnTo>
                    <a:pt x="7088" y="177210"/>
                  </a:lnTo>
                  <a:lnTo>
                    <a:pt x="113414" y="283535"/>
                  </a:lnTo>
                  <a:lnTo>
                    <a:pt x="35442" y="361507"/>
                  </a:lnTo>
                  <a:lnTo>
                    <a:pt x="113414" y="453656"/>
                  </a:lnTo>
                  <a:lnTo>
                    <a:pt x="21265" y="531628"/>
                  </a:lnTo>
                  <a:lnTo>
                    <a:pt x="113414" y="609600"/>
                  </a:lnTo>
                </a:path>
              </a:pathLst>
            </a:custGeom>
            <a:noFill/>
            <a:ln w="349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6" name="Rectangle 105"/>
          <p:cNvSpPr/>
          <p:nvPr/>
        </p:nvSpPr>
        <p:spPr>
          <a:xfrm>
            <a:off x="6226415" y="1764487"/>
            <a:ext cx="100219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128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6956068" y="2415092"/>
            <a:ext cx="105670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Power Failure</a:t>
            </a:r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6162945" y="2743824"/>
            <a:ext cx="1302630" cy="80744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/>
          <p:cNvGrpSpPr/>
          <p:nvPr/>
        </p:nvGrpSpPr>
        <p:grpSpPr>
          <a:xfrm>
            <a:off x="6271359" y="2954045"/>
            <a:ext cx="1040799" cy="328568"/>
            <a:chOff x="7282794" y="1118218"/>
            <a:chExt cx="398457" cy="673066"/>
          </a:xfrm>
        </p:grpSpPr>
        <p:grpSp>
          <p:nvGrpSpPr>
            <p:cNvPr id="124" name="Group 123"/>
            <p:cNvGrpSpPr/>
            <p:nvPr/>
          </p:nvGrpSpPr>
          <p:grpSpPr>
            <a:xfrm>
              <a:off x="7282794" y="1118218"/>
              <a:ext cx="398457" cy="668934"/>
              <a:chOff x="5613973" y="1138602"/>
              <a:chExt cx="398457" cy="668934"/>
            </a:xfrm>
          </p:grpSpPr>
          <p:sp>
            <p:nvSpPr>
              <p:cNvPr id="126" name="Rounded Rectangle 125"/>
              <p:cNvSpPr/>
              <p:nvPr/>
            </p:nvSpPr>
            <p:spPr>
              <a:xfrm>
                <a:off x="5613973" y="1138602"/>
                <a:ext cx="398457" cy="668934"/>
              </a:xfrm>
              <a:prstGeom prst="roundRect">
                <a:avLst>
                  <a:gd name="adj" fmla="val 6185"/>
                </a:avLst>
              </a:prstGeom>
              <a:noFill/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ounded Rectangle 126"/>
              <p:cNvSpPr/>
              <p:nvPr/>
            </p:nvSpPr>
            <p:spPr>
              <a:xfrm>
                <a:off x="5621057" y="1138602"/>
                <a:ext cx="231236" cy="668934"/>
              </a:xfrm>
              <a:prstGeom prst="roundRect">
                <a:avLst>
                  <a:gd name="adj" fmla="val 6185"/>
                </a:avLst>
              </a:prstGeom>
              <a:solidFill>
                <a:schemeClr val="accent2"/>
              </a:solidFill>
              <a:ln w="25400">
                <a:solidFill>
                  <a:srgbClr val="EB7D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5" name="Freeform 124"/>
            <p:cNvSpPr/>
            <p:nvPr/>
          </p:nvSpPr>
          <p:spPr>
            <a:xfrm>
              <a:off x="7505411" y="1140817"/>
              <a:ext cx="50500" cy="650467"/>
            </a:xfrm>
            <a:custGeom>
              <a:avLst/>
              <a:gdLst>
                <a:gd name="connsiteX0" fmla="*/ 0 w 113414"/>
                <a:gd name="connsiteY0" fmla="*/ 0 h 609600"/>
                <a:gd name="connsiteX1" fmla="*/ 92149 w 113414"/>
                <a:gd name="connsiteY1" fmla="*/ 99237 h 609600"/>
                <a:gd name="connsiteX2" fmla="*/ 7088 w 113414"/>
                <a:gd name="connsiteY2" fmla="*/ 177210 h 609600"/>
                <a:gd name="connsiteX3" fmla="*/ 113414 w 113414"/>
                <a:gd name="connsiteY3" fmla="*/ 283535 h 609600"/>
                <a:gd name="connsiteX4" fmla="*/ 35442 w 113414"/>
                <a:gd name="connsiteY4" fmla="*/ 361507 h 609600"/>
                <a:gd name="connsiteX5" fmla="*/ 113414 w 113414"/>
                <a:gd name="connsiteY5" fmla="*/ 453656 h 609600"/>
                <a:gd name="connsiteX6" fmla="*/ 21265 w 113414"/>
                <a:gd name="connsiteY6" fmla="*/ 531628 h 609600"/>
                <a:gd name="connsiteX7" fmla="*/ 113414 w 113414"/>
                <a:gd name="connsiteY7" fmla="*/ 60960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414" h="609600">
                  <a:moveTo>
                    <a:pt x="0" y="0"/>
                  </a:moveTo>
                  <a:lnTo>
                    <a:pt x="92149" y="99237"/>
                  </a:lnTo>
                  <a:lnTo>
                    <a:pt x="7088" y="177210"/>
                  </a:lnTo>
                  <a:lnTo>
                    <a:pt x="113414" y="283535"/>
                  </a:lnTo>
                  <a:lnTo>
                    <a:pt x="35442" y="361507"/>
                  </a:lnTo>
                  <a:lnTo>
                    <a:pt x="113414" y="453656"/>
                  </a:lnTo>
                  <a:lnTo>
                    <a:pt x="21265" y="531628"/>
                  </a:lnTo>
                  <a:lnTo>
                    <a:pt x="113414" y="609600"/>
                  </a:lnTo>
                </a:path>
              </a:pathLst>
            </a:custGeom>
            <a:noFill/>
            <a:ln w="349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Rectangle 127"/>
          <p:cNvSpPr/>
          <p:nvPr/>
        </p:nvSpPr>
        <p:spPr>
          <a:xfrm>
            <a:off x="6127872" y="2710897"/>
            <a:ext cx="92365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64</a:t>
            </a:r>
          </a:p>
        </p:txBody>
      </p:sp>
      <p:cxnSp>
        <p:nvCxnSpPr>
          <p:cNvPr id="130" name="Straight Connector 129"/>
          <p:cNvCxnSpPr/>
          <p:nvPr/>
        </p:nvCxnSpPr>
        <p:spPr>
          <a:xfrm>
            <a:off x="6289856" y="3341141"/>
            <a:ext cx="636864" cy="82211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7071794" y="3321964"/>
            <a:ext cx="63819" cy="10819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6926720" y="3297149"/>
            <a:ext cx="0" cy="212191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B8EE7624-D3AA-0043-AAC1-9472A4B9E816}"/>
              </a:ext>
            </a:extLst>
          </p:cNvPr>
          <p:cNvSpPr/>
          <p:nvPr/>
        </p:nvSpPr>
        <p:spPr>
          <a:xfrm>
            <a:off x="7556733" y="2751118"/>
            <a:ext cx="832648" cy="799033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9" name="Group 138"/>
          <p:cNvGrpSpPr/>
          <p:nvPr/>
        </p:nvGrpSpPr>
        <p:grpSpPr>
          <a:xfrm>
            <a:off x="7665129" y="2961341"/>
            <a:ext cx="566417" cy="326551"/>
            <a:chOff x="5613973" y="1138602"/>
            <a:chExt cx="216846" cy="668934"/>
          </a:xfrm>
        </p:grpSpPr>
        <p:sp>
          <p:nvSpPr>
            <p:cNvPr id="141" name="Rounded Rectangle 140"/>
            <p:cNvSpPr/>
            <p:nvPr/>
          </p:nvSpPr>
          <p:spPr>
            <a:xfrm>
              <a:off x="5613973" y="1138602"/>
              <a:ext cx="216846" cy="668934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ounded Rectangle 141"/>
            <p:cNvSpPr/>
            <p:nvPr/>
          </p:nvSpPr>
          <p:spPr>
            <a:xfrm>
              <a:off x="5621057" y="1138602"/>
              <a:ext cx="200404" cy="668934"/>
            </a:xfrm>
            <a:prstGeom prst="roundRect">
              <a:avLst>
                <a:gd name="adj" fmla="val 6185"/>
              </a:avLst>
            </a:prstGeom>
            <a:solidFill>
              <a:schemeClr val="accent2"/>
            </a:solidFill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4" name="Straight Connector 143"/>
          <p:cNvCxnSpPr/>
          <p:nvPr/>
        </p:nvCxnSpPr>
        <p:spPr>
          <a:xfrm>
            <a:off x="7683642" y="3348435"/>
            <a:ext cx="567580" cy="81725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tangle 148"/>
          <p:cNvSpPr/>
          <p:nvPr/>
        </p:nvSpPr>
        <p:spPr>
          <a:xfrm>
            <a:off x="7511728" y="2720967"/>
            <a:ext cx="92365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latin typeface="Helvetica" charset="0"/>
                <a:ea typeface="Helvetica" charset="0"/>
                <a:cs typeface="Helvetica" charset="0"/>
              </a:rPr>
              <a:t>Tile Size 32</a:t>
            </a:r>
          </a:p>
        </p:txBody>
      </p:sp>
      <p:sp>
        <p:nvSpPr>
          <p:cNvPr id="151" name="Triangle 150"/>
          <p:cNvSpPr/>
          <p:nvPr/>
        </p:nvSpPr>
        <p:spPr>
          <a:xfrm flipV="1">
            <a:off x="6535658" y="2656693"/>
            <a:ext cx="146115" cy="94425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2" name="Triangle 151"/>
          <p:cNvSpPr/>
          <p:nvPr/>
        </p:nvSpPr>
        <p:spPr>
          <a:xfrm rot="16200000" flipV="1">
            <a:off x="7445475" y="3104252"/>
            <a:ext cx="146115" cy="94425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2E5A7145-3E47-CE4F-9C74-4E2F59F5665B}"/>
              </a:ext>
            </a:extLst>
          </p:cNvPr>
          <p:cNvGrpSpPr/>
          <p:nvPr/>
        </p:nvGrpSpPr>
        <p:grpSpPr>
          <a:xfrm>
            <a:off x="4924242" y="5058746"/>
            <a:ext cx="718425" cy="897503"/>
            <a:chOff x="5209194" y="1092099"/>
            <a:chExt cx="718425" cy="897503"/>
          </a:xfrm>
        </p:grpSpPr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0EE6E2E9-5B92-4A42-8621-13C5CB7C3A70}"/>
                </a:ext>
              </a:extLst>
            </p:cNvPr>
            <p:cNvSpPr/>
            <p:nvPr/>
          </p:nvSpPr>
          <p:spPr>
            <a:xfrm>
              <a:off x="5350824" y="1092099"/>
              <a:ext cx="433315" cy="8975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850" b="1" dirty="0"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DBDB71B3-F45A-7F47-BF5A-79D398723CE6}"/>
                </a:ext>
              </a:extLst>
            </p:cNvPr>
            <p:cNvSpPr/>
            <p:nvPr/>
          </p:nvSpPr>
          <p:spPr>
            <a:xfrm>
              <a:off x="5209194" y="1180214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E798E189-2AA8-DD46-980F-FEA58DE9DDDE}"/>
                </a:ext>
              </a:extLst>
            </p:cNvPr>
            <p:cNvSpPr/>
            <p:nvPr/>
          </p:nvSpPr>
          <p:spPr>
            <a:xfrm>
              <a:off x="5209194" y="1345565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42E9884E-6F9C-DE46-B9B2-2694196948E1}"/>
                </a:ext>
              </a:extLst>
            </p:cNvPr>
            <p:cNvSpPr/>
            <p:nvPr/>
          </p:nvSpPr>
          <p:spPr>
            <a:xfrm>
              <a:off x="5209194" y="166344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FDD0CDB6-9F29-DC49-99DE-0D043B49F18B}"/>
                </a:ext>
              </a:extLst>
            </p:cNvPr>
            <p:cNvSpPr/>
            <p:nvPr/>
          </p:nvSpPr>
          <p:spPr>
            <a:xfrm>
              <a:off x="5209194" y="1821706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7C1936B9-14FC-8D46-8391-F084D10C25B7}"/>
                </a:ext>
              </a:extLst>
            </p:cNvPr>
            <p:cNvSpPr/>
            <p:nvPr/>
          </p:nvSpPr>
          <p:spPr>
            <a:xfrm>
              <a:off x="5731725" y="1176671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C7497E1F-4C91-A14B-890A-8F74FB59FE2E}"/>
                </a:ext>
              </a:extLst>
            </p:cNvPr>
            <p:cNvSpPr/>
            <p:nvPr/>
          </p:nvSpPr>
          <p:spPr>
            <a:xfrm>
              <a:off x="5731725" y="1342022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382A7270-E220-B247-944D-1505896B1434}"/>
                </a:ext>
              </a:extLst>
            </p:cNvPr>
            <p:cNvSpPr/>
            <p:nvPr/>
          </p:nvSpPr>
          <p:spPr>
            <a:xfrm>
              <a:off x="5731725" y="1659900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1283EB0C-E093-8141-B756-871535F86F10}"/>
                </a:ext>
              </a:extLst>
            </p:cNvPr>
            <p:cNvSpPr/>
            <p:nvPr/>
          </p:nvSpPr>
          <p:spPr>
            <a:xfrm>
              <a:off x="5731725" y="181816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22" name="Rounded Rectangle 221"/>
          <p:cNvSpPr/>
          <p:nvPr/>
        </p:nvSpPr>
        <p:spPr>
          <a:xfrm>
            <a:off x="8056213" y="1619855"/>
            <a:ext cx="895213" cy="63744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Energy-Aware Tiling</a:t>
            </a:r>
            <a:endParaRPr lang="en-US" sz="1100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23" name="Bent Arrow 222"/>
          <p:cNvSpPr/>
          <p:nvPr/>
        </p:nvSpPr>
        <p:spPr>
          <a:xfrm rot="5400000" flipV="1">
            <a:off x="7604091" y="1380604"/>
            <a:ext cx="117329" cy="810719"/>
          </a:xfrm>
          <a:prstGeom prst="bentArrow">
            <a:avLst>
              <a:gd name="adj1" fmla="val 0"/>
              <a:gd name="adj2" fmla="val 19595"/>
              <a:gd name="adj3" fmla="val 25000"/>
              <a:gd name="adj4" fmla="val 43750"/>
            </a:avLst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3" name="Rounded Rectangle 252">
            <a:extLst>
              <a:ext uri="{FF2B5EF4-FFF2-40B4-BE49-F238E27FC236}">
                <a16:creationId xmlns:a16="http://schemas.microsoft.com/office/drawing/2014/main" id="{EE935EF9-6FB3-224E-889F-EB66643D9C23}"/>
              </a:ext>
            </a:extLst>
          </p:cNvPr>
          <p:cNvSpPr/>
          <p:nvPr/>
        </p:nvSpPr>
        <p:spPr>
          <a:xfrm>
            <a:off x="6621143" y="7437326"/>
            <a:ext cx="456721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ounded Rectangle 253">
            <a:extLst>
              <a:ext uri="{FF2B5EF4-FFF2-40B4-BE49-F238E27FC236}">
                <a16:creationId xmlns:a16="http://schemas.microsoft.com/office/drawing/2014/main" id="{DA980D1C-E1B7-E145-B774-BC005089258D}"/>
              </a:ext>
            </a:extLst>
          </p:cNvPr>
          <p:cNvSpPr/>
          <p:nvPr/>
        </p:nvSpPr>
        <p:spPr>
          <a:xfrm>
            <a:off x="7514597" y="7441084"/>
            <a:ext cx="456721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F0D3C6AF-2502-644F-BCD4-C33906BF9D1A}"/>
              </a:ext>
            </a:extLst>
          </p:cNvPr>
          <p:cNvSpPr/>
          <p:nvPr/>
        </p:nvSpPr>
        <p:spPr>
          <a:xfrm>
            <a:off x="6649352" y="8079433"/>
            <a:ext cx="456721" cy="416778"/>
          </a:xfrm>
          <a:prstGeom prst="roundRect">
            <a:avLst>
              <a:gd name="adj" fmla="val 22389"/>
            </a:avLst>
          </a:prstGeom>
          <a:pattFill prst="lgGrid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6350129" y="7264968"/>
            <a:ext cx="1894611" cy="1344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ounded Rectangle 258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6355356" y="7042608"/>
            <a:ext cx="1889382" cy="1688751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ounded Rectangle 259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6360364" y="7033287"/>
            <a:ext cx="1884374" cy="317996"/>
          </a:xfrm>
          <a:prstGeom prst="roundRect">
            <a:avLst>
              <a:gd name="adj" fmla="val 48265"/>
            </a:avLst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Task_Get_Next_Filter</a:t>
            </a:r>
            <a:endParaRPr lang="en-US" sz="1400" dirty="0"/>
          </a:p>
        </p:txBody>
      </p:sp>
      <p:sp>
        <p:nvSpPr>
          <p:cNvPr id="261" name="TextBox 260"/>
          <p:cNvSpPr txBox="1"/>
          <p:nvPr/>
        </p:nvSpPr>
        <p:spPr>
          <a:xfrm>
            <a:off x="6617059" y="7828099"/>
            <a:ext cx="1317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Swap Double Buffer</a:t>
            </a:r>
          </a:p>
        </p:txBody>
      </p:sp>
      <p:cxnSp>
        <p:nvCxnSpPr>
          <p:cNvPr id="262" name="Straight Arrow Connector 261"/>
          <p:cNvCxnSpPr/>
          <p:nvPr/>
        </p:nvCxnSpPr>
        <p:spPr>
          <a:xfrm>
            <a:off x="7162397" y="7578448"/>
            <a:ext cx="291144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/>
          <p:cNvCxnSpPr/>
          <p:nvPr/>
        </p:nvCxnSpPr>
        <p:spPr>
          <a:xfrm flipH="1">
            <a:off x="7130639" y="7709653"/>
            <a:ext cx="291144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/>
          <p:cNvCxnSpPr/>
          <p:nvPr/>
        </p:nvCxnSpPr>
        <p:spPr>
          <a:xfrm rot="5400000" flipH="1">
            <a:off x="6841822" y="8356990"/>
            <a:ext cx="291144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6" name="Rounded Rectangle 265">
            <a:extLst>
              <a:ext uri="{FF2B5EF4-FFF2-40B4-BE49-F238E27FC236}">
                <a16:creationId xmlns:a16="http://schemas.microsoft.com/office/drawing/2014/main" id="{F0D3C6AF-2502-644F-BCD4-C33906BF9D1A}"/>
              </a:ext>
            </a:extLst>
          </p:cNvPr>
          <p:cNvSpPr/>
          <p:nvPr/>
        </p:nvSpPr>
        <p:spPr>
          <a:xfrm>
            <a:off x="7496463" y="8081032"/>
            <a:ext cx="456721" cy="416778"/>
          </a:xfrm>
          <a:prstGeom prst="roundRect">
            <a:avLst>
              <a:gd name="adj" fmla="val 22389"/>
            </a:avLst>
          </a:prstGeom>
          <a:pattFill prst="lgGrid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8" name="Straight Arrow Connector 267"/>
          <p:cNvCxnSpPr/>
          <p:nvPr/>
        </p:nvCxnSpPr>
        <p:spPr>
          <a:xfrm rot="5400000" flipH="1">
            <a:off x="7493218" y="8423346"/>
            <a:ext cx="291144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/>
          <p:cNvCxnSpPr/>
          <p:nvPr/>
        </p:nvCxnSpPr>
        <p:spPr>
          <a:xfrm>
            <a:off x="7173482" y="8296115"/>
            <a:ext cx="291144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0" name="TextBox 269"/>
          <p:cNvSpPr txBox="1"/>
          <p:nvPr/>
        </p:nvSpPr>
        <p:spPr>
          <a:xfrm>
            <a:off x="6816257" y="8487333"/>
            <a:ext cx="11288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latin typeface="Helvetica" charset="0"/>
                <a:ea typeface="Helvetica" charset="0"/>
                <a:cs typeface="Helvetica" charset="0"/>
              </a:rPr>
              <a:t>Next Filter Value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9C74CF3E-9B7F-9D43-B021-0A07D17D0E23}"/>
              </a:ext>
            </a:extLst>
          </p:cNvPr>
          <p:cNvSpPr/>
          <p:nvPr/>
        </p:nvSpPr>
        <p:spPr>
          <a:xfrm>
            <a:off x="6652590" y="8120801"/>
            <a:ext cx="450620" cy="906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9C74CF3E-9B7F-9D43-B021-0A07D17D0E23}"/>
              </a:ext>
            </a:extLst>
          </p:cNvPr>
          <p:cNvSpPr/>
          <p:nvPr/>
        </p:nvSpPr>
        <p:spPr>
          <a:xfrm>
            <a:off x="7499513" y="8187157"/>
            <a:ext cx="450620" cy="906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8724934" y="4260970"/>
            <a:ext cx="19371" cy="4144243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 flipV="1">
            <a:off x="8424858" y="4274237"/>
            <a:ext cx="319447" cy="2589"/>
          </a:xfrm>
          <a:prstGeom prst="line">
            <a:avLst/>
          </a:prstGeom>
          <a:ln w="38100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56FF325A-43CA-46C5-8AC7-2001EC736F51}"/>
              </a:ext>
            </a:extLst>
          </p:cNvPr>
          <p:cNvGrpSpPr/>
          <p:nvPr/>
        </p:nvGrpSpPr>
        <p:grpSpPr>
          <a:xfrm>
            <a:off x="3278179" y="996823"/>
            <a:ext cx="1165479" cy="399644"/>
            <a:chOff x="5176335" y="1491349"/>
            <a:chExt cx="819118" cy="255953"/>
          </a:xfrm>
        </p:grpSpPr>
        <p:sp>
          <p:nvSpPr>
            <p:cNvPr id="280" name="Rounded Rectangle 35">
              <a:extLst>
                <a:ext uri="{FF2B5EF4-FFF2-40B4-BE49-F238E27FC236}">
                  <a16:creationId xmlns:a16="http://schemas.microsoft.com/office/drawing/2014/main" id="{B1EFB366-2873-45BA-BB3F-8ACBF0C2057C}"/>
                </a:ext>
              </a:extLst>
            </p:cNvPr>
            <p:cNvSpPr/>
            <p:nvPr/>
          </p:nvSpPr>
          <p:spPr>
            <a:xfrm>
              <a:off x="5308960" y="1491349"/>
              <a:ext cx="686493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2000" b="1" dirty="0">
                  <a:solidFill>
                    <a:schemeClr val="accent1"/>
                  </a:solidFill>
                  <a:latin typeface="Helvetica" charset="0"/>
                  <a:ea typeface="Helvetica" charset="0"/>
                  <a:cs typeface="Helvetica" charset="0"/>
                </a:rPr>
                <a:t>SONIC</a:t>
              </a:r>
            </a:p>
          </p:txBody>
        </p:sp>
        <p:pic>
          <p:nvPicPr>
            <p:cNvPr id="281" name="Picture 280">
              <a:extLst>
                <a:ext uri="{FF2B5EF4-FFF2-40B4-BE49-F238E27FC236}">
                  <a16:creationId xmlns:a16="http://schemas.microsoft.com/office/drawing/2014/main" id="{7CBC7078-31ED-48DD-A347-F8681EC77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6335" y="1506074"/>
              <a:ext cx="166370" cy="203200"/>
            </a:xfrm>
            <a:prstGeom prst="rect">
              <a:avLst/>
            </a:prstGeom>
          </p:spPr>
        </p:pic>
      </p:grp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555A4A4B-69D5-4AE0-93DE-067A40EAB441}"/>
              </a:ext>
            </a:extLst>
          </p:cNvPr>
          <p:cNvGrpSpPr/>
          <p:nvPr/>
        </p:nvGrpSpPr>
        <p:grpSpPr>
          <a:xfrm>
            <a:off x="6701274" y="970618"/>
            <a:ext cx="1127063" cy="375477"/>
            <a:chOff x="6153041" y="1491389"/>
            <a:chExt cx="768281" cy="255953"/>
          </a:xfrm>
        </p:grpSpPr>
        <p:sp>
          <p:nvSpPr>
            <p:cNvPr id="283" name="Rounded Rectangle 34">
              <a:extLst>
                <a:ext uri="{FF2B5EF4-FFF2-40B4-BE49-F238E27FC236}">
                  <a16:creationId xmlns:a16="http://schemas.microsoft.com/office/drawing/2014/main" id="{C08DB2F4-5995-4C18-B2CA-2441629CAAFD}"/>
                </a:ext>
              </a:extLst>
            </p:cNvPr>
            <p:cNvSpPr/>
            <p:nvPr/>
          </p:nvSpPr>
          <p:spPr>
            <a:xfrm>
              <a:off x="6306720" y="1491389"/>
              <a:ext cx="614602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2000" b="1" dirty="0">
                  <a:solidFill>
                    <a:schemeClr val="accent2"/>
                  </a:solidFill>
                  <a:latin typeface="Helvetica" charset="0"/>
                  <a:ea typeface="Helvetica" charset="0"/>
                  <a:cs typeface="Helvetica" charset="0"/>
                </a:rPr>
                <a:t>TAILS</a:t>
              </a:r>
            </a:p>
          </p:txBody>
        </p:sp>
        <p:pic>
          <p:nvPicPr>
            <p:cNvPr id="284" name="Picture 283">
              <a:extLst>
                <a:ext uri="{FF2B5EF4-FFF2-40B4-BE49-F238E27FC236}">
                  <a16:creationId xmlns:a16="http://schemas.microsoft.com/office/drawing/2014/main" id="{6393EFF2-3EFA-4115-92B0-8161166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3041" y="1495896"/>
              <a:ext cx="200995" cy="223987"/>
            </a:xfrm>
            <a:prstGeom prst="rect">
              <a:avLst/>
            </a:prstGeom>
          </p:spPr>
        </p:pic>
      </p:grpSp>
      <p:cxnSp>
        <p:nvCxnSpPr>
          <p:cNvPr id="213" name="Straight Connector 212"/>
          <p:cNvCxnSpPr/>
          <p:nvPr/>
        </p:nvCxnSpPr>
        <p:spPr>
          <a:xfrm>
            <a:off x="6386209" y="2370188"/>
            <a:ext cx="665314" cy="8982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/>
          <p:cNvCxnSpPr/>
          <p:nvPr/>
        </p:nvCxnSpPr>
        <p:spPr>
          <a:xfrm flipV="1">
            <a:off x="7187858" y="2354066"/>
            <a:ext cx="63819" cy="10819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/>
          <p:nvPr/>
        </p:nvCxnSpPr>
        <p:spPr>
          <a:xfrm>
            <a:off x="7248506" y="2359260"/>
            <a:ext cx="665314" cy="8982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/>
          <p:nvPr/>
        </p:nvCxnSpPr>
        <p:spPr>
          <a:xfrm>
            <a:off x="7132666" y="3328440"/>
            <a:ext cx="291548" cy="66006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7036179" y="2317252"/>
            <a:ext cx="0" cy="280126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TextBox 229"/>
          <p:cNvSpPr txBox="1"/>
          <p:nvPr/>
        </p:nvSpPr>
        <p:spPr>
          <a:xfrm>
            <a:off x="6842930" y="3261553"/>
            <a:ext cx="555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0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6502" y="2304087"/>
            <a:ext cx="555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000" dirty="0">
                <a:latin typeface="Helvetica" charset="0"/>
                <a:ea typeface="Helvetica" charset="0"/>
                <a:cs typeface="Helvetica" charset="0"/>
              </a:rPr>
              <a:t>…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2823081" y="1768130"/>
            <a:ext cx="2055644" cy="715942"/>
            <a:chOff x="2867721" y="1744722"/>
            <a:chExt cx="2055644" cy="715942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7721" y="1744722"/>
              <a:ext cx="2055644" cy="715942"/>
              <a:chOff x="2887322" y="1901376"/>
              <a:chExt cx="2055644" cy="715942"/>
            </a:xfrm>
          </p:grpSpPr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oundRect">
                <a:avLst>
                  <a:gd name="adj" fmla="val 6185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63153" y="2168860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72865" y="2171419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79369" y="2230304"/>
                <a:ext cx="25519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 xmlns="">
              <p:sp>
                <p:nvSpPr>
                  <p:cNvPr id="30" name="TextBox 29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64474" y="2237187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55558" y="2241665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494682" y="2162804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683181" y="2285412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7322" y="1901376"/>
                <a:ext cx="139281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Iteration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1</a:t>
                </a:r>
              </a:p>
            </p:txBody>
          </p:sp>
        </p:grpSp>
        <p:sp>
          <p:nvSpPr>
            <p:cNvPr id="231" name="Rounded Rectangle 230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69406" y="2018294"/>
              <a:ext cx="365760" cy="365760"/>
            </a:xfrm>
            <a:prstGeom prst="roundRect">
              <a:avLst>
                <a:gd name="adj" fmla="val 22389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2" name="TextBox 231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 xmlns="">
            <p:sp>
              <p:nvSpPr>
                <p:cNvPr id="232" name="TextBox 231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48" name="Group 247"/>
          <p:cNvGrpSpPr/>
          <p:nvPr/>
        </p:nvGrpSpPr>
        <p:grpSpPr>
          <a:xfrm>
            <a:off x="2824037" y="2538666"/>
            <a:ext cx="2055644" cy="715942"/>
            <a:chOff x="2867721" y="1744722"/>
            <a:chExt cx="2055644" cy="715942"/>
          </a:xfrm>
        </p:grpSpPr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7721" y="1744722"/>
              <a:ext cx="2055644" cy="715942"/>
              <a:chOff x="2887322" y="1901376"/>
              <a:chExt cx="2055644" cy="715942"/>
            </a:xfrm>
          </p:grpSpPr>
          <p:sp>
            <p:nvSpPr>
              <p:cNvPr id="252" name="Rounded Rectangle 251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oundRect">
                <a:avLst>
                  <a:gd name="adj" fmla="val 6185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5" name="Rounded Rectangle 254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63153" y="2168860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ounded Rectangle 256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72865" y="2171419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TextBox 264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79369" y="2230304"/>
                <a:ext cx="25519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67" name="TextBox 266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 xmlns="">
              <p:sp>
                <p:nvSpPr>
                  <p:cNvPr id="267" name="TextBox 266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64474" y="2237187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Rectangle 276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55558" y="2241665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Rounded Rectangle 277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494682" y="2162804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Rectangle 292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683181" y="2285412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4" name="TextBox 293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7322" y="1901376"/>
                <a:ext cx="13930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Iteration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2</a:t>
                </a:r>
              </a:p>
            </p:txBody>
          </p:sp>
        </p:grpSp>
        <p:sp>
          <p:nvSpPr>
            <p:cNvPr id="250" name="Rounded Rectangle 249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69406" y="2018294"/>
              <a:ext cx="365760" cy="365760"/>
            </a:xfrm>
            <a:prstGeom prst="roundRect">
              <a:avLst>
                <a:gd name="adj" fmla="val 22389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1" name="TextBox 250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 xmlns="">
            <p:sp>
              <p:nvSpPr>
                <p:cNvPr id="251" name="TextBox 250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224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5" name="Group 294"/>
          <p:cNvGrpSpPr/>
          <p:nvPr/>
        </p:nvGrpSpPr>
        <p:grpSpPr>
          <a:xfrm>
            <a:off x="2833097" y="3337472"/>
            <a:ext cx="2055644" cy="715942"/>
            <a:chOff x="2867721" y="1744722"/>
            <a:chExt cx="2055644" cy="715942"/>
          </a:xfrm>
        </p:grpSpPr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FABD9A8A-E8E2-5E44-BB24-0F6947011DE3}"/>
                </a:ext>
              </a:extLst>
            </p:cNvPr>
            <p:cNvGrpSpPr/>
            <p:nvPr/>
          </p:nvGrpSpPr>
          <p:grpSpPr>
            <a:xfrm>
              <a:off x="2867721" y="1744722"/>
              <a:ext cx="2055644" cy="715942"/>
              <a:chOff x="2887322" y="1901376"/>
              <a:chExt cx="2055644" cy="715942"/>
            </a:xfrm>
          </p:grpSpPr>
          <p:sp>
            <p:nvSpPr>
              <p:cNvPr id="299" name="Rounded Rectangle 298">
                <a:extLst>
                  <a:ext uri="{FF2B5EF4-FFF2-40B4-BE49-F238E27FC236}">
                    <a16:creationId xmlns:a16="http://schemas.microsoft.com/office/drawing/2014/main" id="{B8EE7624-D3AA-0043-AAC1-9472A4B9E816}"/>
                  </a:ext>
                </a:extLst>
              </p:cNvPr>
              <p:cNvSpPr/>
              <p:nvPr/>
            </p:nvSpPr>
            <p:spPr>
              <a:xfrm>
                <a:off x="2898918" y="1927467"/>
                <a:ext cx="2044048" cy="689851"/>
              </a:xfrm>
              <a:prstGeom prst="roundRect">
                <a:avLst>
                  <a:gd name="adj" fmla="val 6185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Rounded Rectangle 299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2963153" y="2168860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Rounded Rectangle 300">
                <a:extLst>
                  <a:ext uri="{FF2B5EF4-FFF2-40B4-BE49-F238E27FC236}">
                    <a16:creationId xmlns:a16="http://schemas.microsoft.com/office/drawing/2014/main" id="{1EE69EF3-CA68-544A-AB09-ECE1FB97B321}"/>
                  </a:ext>
                </a:extLst>
              </p:cNvPr>
              <p:cNvSpPr/>
              <p:nvPr/>
            </p:nvSpPr>
            <p:spPr>
              <a:xfrm>
                <a:off x="3472865" y="2171419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CD747A92-8249-B14F-96B0-2E6205541FDD}"/>
                  </a:ext>
                </a:extLst>
              </p:cNvPr>
              <p:cNvSpPr txBox="1"/>
              <p:nvPr/>
            </p:nvSpPr>
            <p:spPr>
              <a:xfrm>
                <a:off x="3279369" y="2230304"/>
                <a:ext cx="25519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=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03" name="TextBox 302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>
                              <a:latin typeface="Cambria Math" charset="0"/>
                            </a:rPr>
                            <m:t>×</m:t>
                          </m:r>
                        </m:oMath>
                      </m:oMathPara>
                    </a14:m>
                    <a:endParaRPr lang="en-US" sz="1100" baseline="-25000" dirty="0"/>
                  </a:p>
                </p:txBody>
              </p:sp>
            </mc:Choice>
            <mc:Fallback xmlns="">
              <p:sp>
                <p:nvSpPr>
                  <p:cNvPr id="303" name="TextBox 302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76891" y="2230463"/>
                    <a:ext cx="306494" cy="257699"/>
                  </a:xfrm>
                  <a:prstGeom prst="rect">
                    <a:avLst/>
                  </a:prstGeom>
                  <a:blipFill rotWithShape="0"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9C74CF3E-9B7F-9D43-B021-0A07D17D0E23}"/>
                  </a:ext>
                </a:extLst>
              </p:cNvPr>
              <p:cNvSpPr/>
              <p:nvPr/>
            </p:nvSpPr>
            <p:spPr>
              <a:xfrm>
                <a:off x="3064474" y="2237187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10576BD5-7622-734C-A982-7B55E63F9924}"/>
                  </a:ext>
                </a:extLst>
              </p:cNvPr>
              <p:cNvSpPr/>
              <p:nvPr/>
            </p:nvSpPr>
            <p:spPr>
              <a:xfrm>
                <a:off x="3555558" y="2241665"/>
                <a:ext cx="101569" cy="10028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Rounded Rectangle 305">
                <a:extLst>
                  <a:ext uri="{FF2B5EF4-FFF2-40B4-BE49-F238E27FC236}">
                    <a16:creationId xmlns:a16="http://schemas.microsoft.com/office/drawing/2014/main" id="{696394B1-0F6A-414F-94DA-771783E09A5D}"/>
                  </a:ext>
                </a:extLst>
              </p:cNvPr>
              <p:cNvSpPr/>
              <p:nvPr/>
            </p:nvSpPr>
            <p:spPr>
              <a:xfrm>
                <a:off x="4494682" y="2162804"/>
                <a:ext cx="365760" cy="365760"/>
              </a:xfrm>
              <a:prstGeom prst="roundRect">
                <a:avLst>
                  <a:gd name="adj" fmla="val 22389"/>
                </a:avLst>
              </a:prstGeom>
              <a:pattFill prst="lgGrid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61C565D2-2AC8-F74B-82F5-23D5448C97BC}"/>
                  </a:ext>
                </a:extLst>
              </p:cNvPr>
              <p:cNvSpPr/>
              <p:nvPr/>
            </p:nvSpPr>
            <p:spPr>
              <a:xfrm>
                <a:off x="4683181" y="2285412"/>
                <a:ext cx="118872" cy="1188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8" name="TextBox 307">
                <a:extLst>
                  <a:ext uri="{FF2B5EF4-FFF2-40B4-BE49-F238E27FC236}">
                    <a16:creationId xmlns:a16="http://schemas.microsoft.com/office/drawing/2014/main" id="{0129A053-C7F5-0647-BA5E-A6E0E37DC9F9}"/>
                  </a:ext>
                </a:extLst>
              </p:cNvPr>
              <p:cNvSpPr txBox="1"/>
              <p:nvPr/>
            </p:nvSpPr>
            <p:spPr>
              <a:xfrm>
                <a:off x="2887322" y="1901376"/>
                <a:ext cx="13930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Iteration index </a:t>
                </a:r>
                <a:r>
                  <a:rPr lang="en-US" sz="1200" b="1" dirty="0" err="1"/>
                  <a:t>i</a:t>
                </a:r>
                <a:r>
                  <a:rPr lang="en-US" sz="1200" dirty="0"/>
                  <a:t> = 3</a:t>
                </a:r>
              </a:p>
            </p:txBody>
          </p:sp>
        </p:grpSp>
        <p:sp>
          <p:nvSpPr>
            <p:cNvPr id="297" name="Rounded Rectangle 296">
              <a:extLst>
                <a:ext uri="{FF2B5EF4-FFF2-40B4-BE49-F238E27FC236}">
                  <a16:creationId xmlns:a16="http://schemas.microsoft.com/office/drawing/2014/main" id="{1A6A875E-0FEA-CB45-9B6E-94F14DA02754}"/>
                </a:ext>
              </a:extLst>
            </p:cNvPr>
            <p:cNvSpPr/>
            <p:nvPr/>
          </p:nvSpPr>
          <p:spPr>
            <a:xfrm>
              <a:off x="3969406" y="2018294"/>
              <a:ext cx="365760" cy="365760"/>
            </a:xfrm>
            <a:prstGeom prst="roundRect">
              <a:avLst>
                <a:gd name="adj" fmla="val 22389"/>
              </a:avLst>
            </a:prstGeom>
            <a:solidFill>
              <a:schemeClr val="accent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8" name="TextBox 297">
                  <a:extLst>
                    <a:ext uri="{FF2B5EF4-FFF2-40B4-BE49-F238E27FC236}">
                      <a16:creationId xmlns:a16="http://schemas.microsoft.com/office/drawing/2014/main" id="{B6E837D6-3C75-D746-8190-1B562293513D}"/>
                    </a:ext>
                  </a:extLst>
                </p:cNvPr>
                <p:cNvSpPr txBox="1"/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baseline="-25000" smtClean="0">
                            <a:latin typeface="Cambria Math" charset="0"/>
                          </a:rPr>
                          <m:t>+</m:t>
                        </m:r>
                      </m:oMath>
                    </m:oMathPara>
                  </a14:m>
                  <a:endParaRPr lang="en-US" sz="1400" baseline="-25000" dirty="0"/>
                </a:p>
              </p:txBody>
            </p:sp>
          </mc:Choice>
          <mc:Fallback xmlns="">
            <p:sp>
              <p:nvSpPr>
                <p:cNvPr id="298" name="TextBox 297">
                  <a:extLst>
                    <a:ext uri="{FF2B5EF4-FFF2-40B4-BE49-F238E27FC236}">
                      <a16:creationId xmlns="" xmlns:a16="http://schemas.microsoft.com/office/drawing/2014/main" xmlns:a14="http://schemas.microsoft.com/office/drawing/2010/main" id="{B6E837D6-3C75-D746-8190-1B562293513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45024" y="1966429"/>
                  <a:ext cx="301685" cy="302840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b="-1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66CB935-A085-4845-BC44-840E2702D25F}"/>
              </a:ext>
            </a:extLst>
          </p:cNvPr>
          <p:cNvCxnSpPr>
            <a:cxnSpLocks/>
            <a:stCxn id="35" idx="3"/>
            <a:endCxn id="58" idx="1"/>
          </p:cNvCxnSpPr>
          <p:nvPr/>
        </p:nvCxnSpPr>
        <p:spPr>
          <a:xfrm>
            <a:off x="4215898" y="1906630"/>
            <a:ext cx="1262571" cy="56933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5478469" y="2417253"/>
            <a:ext cx="289306" cy="277648"/>
            <a:chOff x="5544720" y="1938578"/>
            <a:chExt cx="187541" cy="180140"/>
          </a:xfrm>
        </p:grpSpPr>
        <p:sp>
          <p:nvSpPr>
            <p:cNvPr id="58" name="Rectangle 57"/>
            <p:cNvSpPr/>
            <p:nvPr/>
          </p:nvSpPr>
          <p:spPr>
            <a:xfrm>
              <a:off x="5544720" y="1938578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i</a:t>
              </a:r>
              <a:endPara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309" name="Rectangle 308"/>
            <p:cNvSpPr/>
            <p:nvPr/>
          </p:nvSpPr>
          <p:spPr>
            <a:xfrm>
              <a:off x="5648673" y="1939585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/>
            <p:cNvSpPr/>
            <p:nvPr/>
          </p:nvSpPr>
          <p:spPr>
            <a:xfrm>
              <a:off x="5545727" y="2042531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/>
            <p:cNvSpPr/>
            <p:nvPr/>
          </p:nvSpPr>
          <p:spPr>
            <a:xfrm>
              <a:off x="5651811" y="2041413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E6A0AA3-0C29-DD47-8E9D-16E3911D4D49}"/>
              </a:ext>
            </a:extLst>
          </p:cNvPr>
          <p:cNvCxnSpPr>
            <a:cxnSpLocks/>
            <a:stCxn id="294" idx="3"/>
            <a:endCxn id="58" idx="1"/>
          </p:cNvCxnSpPr>
          <p:nvPr/>
        </p:nvCxnSpPr>
        <p:spPr>
          <a:xfrm flipV="1">
            <a:off x="4217047" y="2475966"/>
            <a:ext cx="1261422" cy="201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  <a:stCxn id="308" idx="3"/>
          </p:cNvCxnSpPr>
          <p:nvPr/>
        </p:nvCxnSpPr>
        <p:spPr>
          <a:xfrm flipV="1">
            <a:off x="4226107" y="2482678"/>
            <a:ext cx="1247098" cy="99329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3351249" y="2011283"/>
            <a:ext cx="479389" cy="2041192"/>
          </a:xfrm>
          <a:prstGeom prst="rect">
            <a:avLst/>
          </a:prstGeom>
          <a:solidFill>
            <a:schemeClr val="tx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867423" y="2011490"/>
            <a:ext cx="418880" cy="2041378"/>
          </a:xfrm>
          <a:prstGeom prst="rect">
            <a:avLst/>
          </a:prstGeom>
          <a:solidFill>
            <a:schemeClr val="accent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2876571" y="4066312"/>
            <a:ext cx="409732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Write Only</a:t>
            </a:r>
          </a:p>
        </p:txBody>
      </p:sp>
      <p:sp>
        <p:nvSpPr>
          <p:cNvPr id="90" name="Rounded Rectangle 89"/>
          <p:cNvSpPr/>
          <p:nvPr/>
        </p:nvSpPr>
        <p:spPr>
          <a:xfrm>
            <a:off x="3397670" y="4066382"/>
            <a:ext cx="432968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Read Only</a:t>
            </a:r>
          </a:p>
        </p:txBody>
      </p:sp>
      <p:sp>
        <p:nvSpPr>
          <p:cNvPr id="114" name="Triangle 113"/>
          <p:cNvSpPr/>
          <p:nvPr/>
        </p:nvSpPr>
        <p:spPr>
          <a:xfrm rot="10800000">
            <a:off x="3710400" y="4420802"/>
            <a:ext cx="244871" cy="158677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ounded Rectangle 311"/>
          <p:cNvSpPr/>
          <p:nvPr/>
        </p:nvSpPr>
        <p:spPr>
          <a:xfrm>
            <a:off x="4873768" y="2813030"/>
            <a:ext cx="1025948" cy="835431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 Continuation: “</a:t>
            </a:r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unsafe” write after read</a:t>
            </a:r>
          </a:p>
        </p:txBody>
      </p:sp>
      <p:sp>
        <p:nvSpPr>
          <p:cNvPr id="413" name="Rectangle 412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6146412" y="4040735"/>
            <a:ext cx="2303123" cy="1344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4" name="Rounded Rectangle 413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6152768" y="3818373"/>
            <a:ext cx="2296767" cy="3048718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Rounded Rectangle 459"/>
          <p:cNvSpPr/>
          <p:nvPr/>
        </p:nvSpPr>
        <p:spPr>
          <a:xfrm>
            <a:off x="6313625" y="6512601"/>
            <a:ext cx="409732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Write Only</a:t>
            </a:r>
          </a:p>
        </p:txBody>
      </p:sp>
      <p:sp>
        <p:nvSpPr>
          <p:cNvPr id="461" name="Rounded Rectangle 460"/>
          <p:cNvSpPr/>
          <p:nvPr/>
        </p:nvSpPr>
        <p:spPr>
          <a:xfrm>
            <a:off x="6834724" y="6512671"/>
            <a:ext cx="432968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Read Only</a:t>
            </a:r>
          </a:p>
        </p:txBody>
      </p:sp>
      <p:sp>
        <p:nvSpPr>
          <p:cNvPr id="462" name="Triangle 461"/>
          <p:cNvSpPr/>
          <p:nvPr/>
        </p:nvSpPr>
        <p:spPr>
          <a:xfrm rot="10800000">
            <a:off x="7147454" y="6867091"/>
            <a:ext cx="244871" cy="158677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Rectangle 462">
            <a:extLst>
              <a:ext uri="{FF2B5EF4-FFF2-40B4-BE49-F238E27FC236}">
                <a16:creationId xmlns:a16="http://schemas.microsoft.com/office/drawing/2014/main" id="{B6A70965-9D92-B740-B1D5-5C6E65078E0F}"/>
              </a:ext>
            </a:extLst>
          </p:cNvPr>
          <p:cNvSpPr/>
          <p:nvPr/>
        </p:nvSpPr>
        <p:spPr>
          <a:xfrm>
            <a:off x="6143515" y="4044494"/>
            <a:ext cx="2303123" cy="1344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Rounded Rectangle 463">
            <a:extLst>
              <a:ext uri="{FF2B5EF4-FFF2-40B4-BE49-F238E27FC236}">
                <a16:creationId xmlns:a16="http://schemas.microsoft.com/office/drawing/2014/main" id="{E80AECEE-E8F0-6646-9083-6B3E5D3A2992}"/>
              </a:ext>
            </a:extLst>
          </p:cNvPr>
          <p:cNvSpPr/>
          <p:nvPr/>
        </p:nvSpPr>
        <p:spPr>
          <a:xfrm>
            <a:off x="6149871" y="3822132"/>
            <a:ext cx="2296767" cy="3048718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Rounded Rectangle 464">
            <a:extLst>
              <a:ext uri="{FF2B5EF4-FFF2-40B4-BE49-F238E27FC236}">
                <a16:creationId xmlns:a16="http://schemas.microsoft.com/office/drawing/2014/main" id="{9463F3D4-38FB-AD43-914E-91A700C466E1}"/>
              </a:ext>
            </a:extLst>
          </p:cNvPr>
          <p:cNvSpPr/>
          <p:nvPr/>
        </p:nvSpPr>
        <p:spPr>
          <a:xfrm>
            <a:off x="6152768" y="3835895"/>
            <a:ext cx="2290679" cy="317996"/>
          </a:xfrm>
          <a:prstGeom prst="roundRect">
            <a:avLst>
              <a:gd name="adj" fmla="val 48265"/>
            </a:avLst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Task_Apply_Filter</a:t>
            </a:r>
            <a:endParaRPr lang="en-US" dirty="0"/>
          </a:p>
        </p:txBody>
      </p:sp>
      <p:sp>
        <p:nvSpPr>
          <p:cNvPr id="510" name="Rounded Rectangle 509"/>
          <p:cNvSpPr/>
          <p:nvPr/>
        </p:nvSpPr>
        <p:spPr>
          <a:xfrm>
            <a:off x="6310728" y="6516360"/>
            <a:ext cx="409732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Write Only</a:t>
            </a:r>
          </a:p>
        </p:txBody>
      </p:sp>
      <p:sp>
        <p:nvSpPr>
          <p:cNvPr id="511" name="Rounded Rectangle 510"/>
          <p:cNvSpPr/>
          <p:nvPr/>
        </p:nvSpPr>
        <p:spPr>
          <a:xfrm>
            <a:off x="6831827" y="6516430"/>
            <a:ext cx="432968" cy="255736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Read Only</a:t>
            </a:r>
          </a:p>
        </p:txBody>
      </p:sp>
      <p:sp>
        <p:nvSpPr>
          <p:cNvPr id="512" name="Triangle 511"/>
          <p:cNvSpPr/>
          <p:nvPr/>
        </p:nvSpPr>
        <p:spPr>
          <a:xfrm rot="10800000">
            <a:off x="7144557" y="6870850"/>
            <a:ext cx="244871" cy="1586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3" name="Group 512"/>
          <p:cNvGrpSpPr/>
          <p:nvPr/>
        </p:nvGrpSpPr>
        <p:grpSpPr>
          <a:xfrm>
            <a:off x="5141462" y="5610984"/>
            <a:ext cx="289306" cy="276096"/>
            <a:chOff x="5544720" y="1939585"/>
            <a:chExt cx="187541" cy="179133"/>
          </a:xfrm>
        </p:grpSpPr>
        <p:sp>
          <p:nvSpPr>
            <p:cNvPr id="514" name="Rectangle 513"/>
            <p:cNvSpPr/>
            <p:nvPr/>
          </p:nvSpPr>
          <p:spPr>
            <a:xfrm>
              <a:off x="5544720" y="1942507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i</a:t>
              </a:r>
              <a:endPara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515" name="Rectangle 514"/>
            <p:cNvSpPr/>
            <p:nvPr/>
          </p:nvSpPr>
          <p:spPr>
            <a:xfrm>
              <a:off x="5648673" y="1939585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Rectangle 515"/>
            <p:cNvSpPr/>
            <p:nvPr/>
          </p:nvSpPr>
          <p:spPr>
            <a:xfrm>
              <a:off x="5545727" y="2042531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Rectangle 516"/>
            <p:cNvSpPr/>
            <p:nvPr/>
          </p:nvSpPr>
          <p:spPr>
            <a:xfrm>
              <a:off x="5651811" y="2041413"/>
              <a:ext cx="80450" cy="76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  <a:stCxn id="537" idx="1"/>
            <a:endCxn id="514" idx="3"/>
          </p:cNvCxnSpPr>
          <p:nvPr/>
        </p:nvCxnSpPr>
        <p:spPr>
          <a:xfrm flipH="1">
            <a:off x="5265566" y="5123032"/>
            <a:ext cx="998753" cy="5511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  <a:endCxn id="514" idx="3"/>
          </p:cNvCxnSpPr>
          <p:nvPr/>
        </p:nvCxnSpPr>
        <p:spPr>
          <a:xfrm flipH="1">
            <a:off x="5265566" y="4403580"/>
            <a:ext cx="1014533" cy="127062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2" name="Left-Right Arrow 291"/>
          <p:cNvSpPr/>
          <p:nvPr/>
        </p:nvSpPr>
        <p:spPr>
          <a:xfrm>
            <a:off x="5516764" y="5283349"/>
            <a:ext cx="633603" cy="416557"/>
          </a:xfrm>
          <a:prstGeom prst="left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100" b="1" dirty="0">
                <a:latin typeface="Helvetica" charset="0"/>
                <a:ea typeface="Helvetica" charset="0"/>
                <a:cs typeface="Helvetica" charset="0"/>
              </a:rPr>
              <a:t>DMA</a:t>
            </a:r>
          </a:p>
        </p:txBody>
      </p:sp>
      <p:grpSp>
        <p:nvGrpSpPr>
          <p:cNvPr id="522" name="Group 521"/>
          <p:cNvGrpSpPr/>
          <p:nvPr/>
        </p:nvGrpSpPr>
        <p:grpSpPr>
          <a:xfrm>
            <a:off x="6260135" y="4214419"/>
            <a:ext cx="2055644" cy="715942"/>
            <a:chOff x="6260135" y="4214419"/>
            <a:chExt cx="2055644" cy="715942"/>
          </a:xfrm>
        </p:grpSpPr>
        <p:grpSp>
          <p:nvGrpSpPr>
            <p:cNvPr id="416" name="Group 415"/>
            <p:cNvGrpSpPr/>
            <p:nvPr/>
          </p:nvGrpSpPr>
          <p:grpSpPr>
            <a:xfrm>
              <a:off x="6260135" y="4214419"/>
              <a:ext cx="2055644" cy="715942"/>
              <a:chOff x="2867721" y="1744722"/>
              <a:chExt cx="2055644" cy="715942"/>
            </a:xfrm>
          </p:grpSpPr>
          <p:grpSp>
            <p:nvGrpSpPr>
              <p:cNvPr id="417" name="Group 416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7721" y="1744722"/>
                <a:ext cx="2055644" cy="715942"/>
                <a:chOff x="2887322" y="1901376"/>
                <a:chExt cx="2055644" cy="715942"/>
              </a:xfrm>
            </p:grpSpPr>
            <p:sp>
              <p:nvSpPr>
                <p:cNvPr id="420" name="Rounded Rectangle 419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1" name="Rounded Rectangle 420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2" name="Rounded Rectangle 421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3" name="TextBox 422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79369" y="2230304"/>
                  <a:ext cx="25519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24" name="TextBox 423">
                      <a:extLst>
                        <a:ext uri="{FF2B5EF4-FFF2-40B4-BE49-F238E27FC236}">
                          <a16:creationId xmlns:a16="http://schemas.microsoft.com/office/drawing/2014/main" id="{B6E837D6-3C75-D746-8190-1B562293513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58723" y="1951902"/>
                      <a:ext cx="341760" cy="45313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1" i="1" baseline="-25000" smtClean="0"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∗</m:t>
                            </m:r>
                          </m:oMath>
                        </m:oMathPara>
                      </a14:m>
                      <a:endParaRPr lang="en-US" sz="2400" b="1" baseline="-2500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424" name="TextBox 423">
                      <a:extLst>
                        <a:ext uri="{FF2B5EF4-FFF2-40B4-BE49-F238E27FC236}">
                          <a16:creationId xmlns="" xmlns:a16="http://schemas.microsoft.com/office/drawing/2014/main" xmlns:a14="http://schemas.microsoft.com/office/drawing/2010/main" id="{B6E837D6-3C75-D746-8190-1B562293513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58723" y="1951902"/>
                      <a:ext cx="341760" cy="453137"/>
                    </a:xfrm>
                    <a:prstGeom prst="rect">
                      <a:avLst/>
                    </a:prstGeom>
                    <a:blipFill rotWithShape="0">
                      <a:blip r:embed="rId10"/>
                      <a:stretch>
                        <a:fillRect b="-1891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426" name="Rectangle 425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484986" y="2241666"/>
                  <a:ext cx="364106" cy="89084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7" name="Rounded Rectangle 426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494682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9" name="TextBox 428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7322" y="1901376"/>
                  <a:ext cx="1392817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1</a:t>
                  </a:r>
                </a:p>
              </p:txBody>
            </p:sp>
          </p:grpSp>
          <p:sp>
            <p:nvSpPr>
              <p:cNvPr id="418" name="Rounded Rectangle 417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69406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2"/>
              </a:solidFill>
              <a:ln w="25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19" name="TextBox 418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419" name="TextBox 418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b="-1224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519" name="Rectangle 518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6333069" y="4556984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0" name="Rectangle 519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7867438" y="4539747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3" name="Group 522"/>
          <p:cNvGrpSpPr/>
          <p:nvPr/>
        </p:nvGrpSpPr>
        <p:grpSpPr>
          <a:xfrm>
            <a:off x="6264319" y="4984532"/>
            <a:ext cx="2055644" cy="715942"/>
            <a:chOff x="6260135" y="4214419"/>
            <a:chExt cx="2055644" cy="715942"/>
          </a:xfrm>
        </p:grpSpPr>
        <p:grpSp>
          <p:nvGrpSpPr>
            <p:cNvPr id="524" name="Group 523"/>
            <p:cNvGrpSpPr/>
            <p:nvPr/>
          </p:nvGrpSpPr>
          <p:grpSpPr>
            <a:xfrm>
              <a:off x="6260135" y="4214419"/>
              <a:ext cx="2055644" cy="715942"/>
              <a:chOff x="2867721" y="1744722"/>
              <a:chExt cx="2055644" cy="715942"/>
            </a:xfrm>
          </p:grpSpPr>
          <p:grpSp>
            <p:nvGrpSpPr>
              <p:cNvPr id="527" name="Group 526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7721" y="1744722"/>
                <a:ext cx="2055644" cy="715942"/>
                <a:chOff x="2887322" y="1901376"/>
                <a:chExt cx="2055644" cy="715942"/>
              </a:xfrm>
            </p:grpSpPr>
            <p:sp>
              <p:nvSpPr>
                <p:cNvPr id="530" name="Rounded Rectangle 529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ounded Rectangle 530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ounded Rectangle 531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3" name="TextBox 532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79369" y="2230304"/>
                  <a:ext cx="25519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p:sp>
              <p:nvSpPr>
                <p:cNvPr id="535" name="Rectangle 534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484986" y="2302223"/>
                  <a:ext cx="364106" cy="89084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6" name="Rounded Rectangle 535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494682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7" name="TextBox 536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7322" y="1901376"/>
                  <a:ext cx="1392817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1</a:t>
                  </a:r>
                </a:p>
              </p:txBody>
            </p:sp>
          </p:grpSp>
          <p:sp>
            <p:nvSpPr>
              <p:cNvPr id="528" name="Rounded Rectangle 527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69406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2"/>
              </a:solidFill>
              <a:ln w="25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29" name="TextBox 528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529" name="TextBox 528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b="-10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525" name="Rectangle 524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6333069" y="4617541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6" name="Rectangle 525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7867438" y="4539747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8" name="Group 537"/>
          <p:cNvGrpSpPr/>
          <p:nvPr/>
        </p:nvGrpSpPr>
        <p:grpSpPr>
          <a:xfrm>
            <a:off x="6273329" y="5777701"/>
            <a:ext cx="2055644" cy="715942"/>
            <a:chOff x="6260135" y="4214419"/>
            <a:chExt cx="2055644" cy="715942"/>
          </a:xfrm>
        </p:grpSpPr>
        <p:grpSp>
          <p:nvGrpSpPr>
            <p:cNvPr id="539" name="Group 538"/>
            <p:cNvGrpSpPr/>
            <p:nvPr/>
          </p:nvGrpSpPr>
          <p:grpSpPr>
            <a:xfrm>
              <a:off x="6260135" y="4214419"/>
              <a:ext cx="2055644" cy="715942"/>
              <a:chOff x="2867721" y="1744722"/>
              <a:chExt cx="2055644" cy="715942"/>
            </a:xfrm>
          </p:grpSpPr>
          <p:grpSp>
            <p:nvGrpSpPr>
              <p:cNvPr id="542" name="Group 541">
                <a:extLst>
                  <a:ext uri="{FF2B5EF4-FFF2-40B4-BE49-F238E27FC236}">
                    <a16:creationId xmlns:a16="http://schemas.microsoft.com/office/drawing/2014/main" id="{FABD9A8A-E8E2-5E44-BB24-0F6947011DE3}"/>
                  </a:ext>
                </a:extLst>
              </p:cNvPr>
              <p:cNvGrpSpPr/>
              <p:nvPr/>
            </p:nvGrpSpPr>
            <p:grpSpPr>
              <a:xfrm>
                <a:off x="2867721" y="1744722"/>
                <a:ext cx="2055644" cy="715942"/>
                <a:chOff x="2887322" y="1901376"/>
                <a:chExt cx="2055644" cy="715942"/>
              </a:xfrm>
            </p:grpSpPr>
            <p:sp>
              <p:nvSpPr>
                <p:cNvPr id="545" name="Rounded Rectangle 544">
                  <a:extLst>
                    <a:ext uri="{FF2B5EF4-FFF2-40B4-BE49-F238E27FC236}">
                      <a16:creationId xmlns:a16="http://schemas.microsoft.com/office/drawing/2014/main" id="{B8EE7624-D3AA-0043-AAC1-9472A4B9E816}"/>
                    </a:ext>
                  </a:extLst>
                </p:cNvPr>
                <p:cNvSpPr/>
                <p:nvPr/>
              </p:nvSpPr>
              <p:spPr>
                <a:xfrm>
                  <a:off x="2898918" y="1927467"/>
                  <a:ext cx="2044048" cy="689851"/>
                </a:xfrm>
                <a:prstGeom prst="roundRect">
                  <a:avLst>
                    <a:gd name="adj" fmla="val 6185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6" name="Rounded Rectangle 545">
                  <a:extLst>
                    <a:ext uri="{FF2B5EF4-FFF2-40B4-BE49-F238E27FC236}">
                      <a16:creationId xmlns:a16="http://schemas.microsoft.com/office/drawing/2014/main" id="{1A6A875E-0FEA-CB45-9B6E-94F14DA02754}"/>
                    </a:ext>
                  </a:extLst>
                </p:cNvPr>
                <p:cNvSpPr/>
                <p:nvPr/>
              </p:nvSpPr>
              <p:spPr>
                <a:xfrm>
                  <a:off x="2963153" y="2168860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solidFill>
                  <a:schemeClr val="bg1"/>
                </a:solidFill>
                <a:ln w="254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7" name="Rounded Rectangle 546">
                  <a:extLst>
                    <a:ext uri="{FF2B5EF4-FFF2-40B4-BE49-F238E27FC236}">
                      <a16:creationId xmlns:a16="http://schemas.microsoft.com/office/drawing/2014/main" id="{1EE69EF3-CA68-544A-AB09-ECE1FB97B321}"/>
                    </a:ext>
                  </a:extLst>
                </p:cNvPr>
                <p:cNvSpPr/>
                <p:nvPr/>
              </p:nvSpPr>
              <p:spPr>
                <a:xfrm>
                  <a:off x="3472865" y="2171419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wdUpDiag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8" name="TextBox 547">
                  <a:extLst>
                    <a:ext uri="{FF2B5EF4-FFF2-40B4-BE49-F238E27FC236}">
                      <a16:creationId xmlns:a16="http://schemas.microsoft.com/office/drawing/2014/main" id="{CD747A92-8249-B14F-96B0-2E6205541FDD}"/>
                    </a:ext>
                  </a:extLst>
                </p:cNvPr>
                <p:cNvSpPr txBox="1"/>
                <p:nvPr/>
              </p:nvSpPr>
              <p:spPr>
                <a:xfrm>
                  <a:off x="3279369" y="2230304"/>
                  <a:ext cx="25519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=</a:t>
                  </a:r>
                </a:p>
              </p:txBody>
            </p:sp>
            <p:sp>
              <p:nvSpPr>
                <p:cNvPr id="550" name="Rectangle 549">
                  <a:extLst>
                    <a:ext uri="{FF2B5EF4-FFF2-40B4-BE49-F238E27FC236}">
                      <a16:creationId xmlns:a16="http://schemas.microsoft.com/office/drawing/2014/main" id="{10576BD5-7622-734C-A982-7B55E63F9924}"/>
                    </a:ext>
                  </a:extLst>
                </p:cNvPr>
                <p:cNvSpPr/>
                <p:nvPr/>
              </p:nvSpPr>
              <p:spPr>
                <a:xfrm>
                  <a:off x="3484986" y="2380947"/>
                  <a:ext cx="364106" cy="89084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1" name="Rounded Rectangle 550">
                  <a:extLst>
                    <a:ext uri="{FF2B5EF4-FFF2-40B4-BE49-F238E27FC236}">
                      <a16:creationId xmlns:a16="http://schemas.microsoft.com/office/drawing/2014/main" id="{696394B1-0F6A-414F-94DA-771783E09A5D}"/>
                    </a:ext>
                  </a:extLst>
                </p:cNvPr>
                <p:cNvSpPr/>
                <p:nvPr/>
              </p:nvSpPr>
              <p:spPr>
                <a:xfrm>
                  <a:off x="4494682" y="2162804"/>
                  <a:ext cx="365760" cy="365760"/>
                </a:xfrm>
                <a:prstGeom prst="roundRect">
                  <a:avLst>
                    <a:gd name="adj" fmla="val 22389"/>
                  </a:avLst>
                </a:prstGeom>
                <a:pattFill prst="lgGrid">
                  <a:fgClr>
                    <a:schemeClr val="accent2"/>
                  </a:fgClr>
                  <a:bgClr>
                    <a:schemeClr val="bg1"/>
                  </a:bgClr>
                </a:pattFill>
                <a:ln w="25400">
                  <a:solidFill>
                    <a:srgbClr val="EB7D3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2" name="TextBox 551">
                  <a:extLst>
                    <a:ext uri="{FF2B5EF4-FFF2-40B4-BE49-F238E27FC236}">
                      <a16:creationId xmlns:a16="http://schemas.microsoft.com/office/drawing/2014/main" id="{0129A053-C7F5-0647-BA5E-A6E0E37DC9F9}"/>
                    </a:ext>
                  </a:extLst>
                </p:cNvPr>
                <p:cNvSpPr txBox="1"/>
                <p:nvPr/>
              </p:nvSpPr>
              <p:spPr>
                <a:xfrm>
                  <a:off x="2887322" y="1901376"/>
                  <a:ext cx="1392817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Iteration index </a:t>
                  </a:r>
                  <a:r>
                    <a:rPr lang="en-US" sz="1200" b="1" dirty="0" err="1"/>
                    <a:t>i</a:t>
                  </a:r>
                  <a:r>
                    <a:rPr lang="en-US" sz="1200" dirty="0"/>
                    <a:t> = 1</a:t>
                  </a:r>
                </a:p>
              </p:txBody>
            </p:sp>
          </p:grpSp>
          <p:sp>
            <p:nvSpPr>
              <p:cNvPr id="543" name="Rounded Rectangle 542">
                <a:extLst>
                  <a:ext uri="{FF2B5EF4-FFF2-40B4-BE49-F238E27FC236}">
                    <a16:creationId xmlns:a16="http://schemas.microsoft.com/office/drawing/2014/main" id="{1A6A875E-0FEA-CB45-9B6E-94F14DA02754}"/>
                  </a:ext>
                </a:extLst>
              </p:cNvPr>
              <p:cNvSpPr/>
              <p:nvPr/>
            </p:nvSpPr>
            <p:spPr>
              <a:xfrm>
                <a:off x="3969406" y="2018294"/>
                <a:ext cx="365760" cy="365760"/>
              </a:xfrm>
              <a:prstGeom prst="roundRect">
                <a:avLst>
                  <a:gd name="adj" fmla="val 22389"/>
                </a:avLst>
              </a:prstGeom>
              <a:solidFill>
                <a:schemeClr val="accent2"/>
              </a:solidFill>
              <a:ln w="25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44" name="TextBox 543">
                    <a:extLst>
                      <a:ext uri="{FF2B5EF4-FFF2-40B4-BE49-F238E27FC236}">
                        <a16:creationId xmlns:a16="http://schemas.microsoft.com/office/drawing/2014/main" id="{B6E837D6-3C75-D746-8190-1B562293513D}"/>
                      </a:ext>
                    </a:extLst>
                  </p:cNvPr>
                  <p:cNvSpPr txBox="1"/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b="0" i="1" baseline="-25000" smtClean="0">
                              <a:latin typeface="Cambria Math" charset="0"/>
                            </a:rPr>
                            <m:t>+</m:t>
                          </m:r>
                        </m:oMath>
                      </m:oMathPara>
                    </a14:m>
                    <a:endParaRPr lang="en-US" sz="1400" baseline="-25000" dirty="0"/>
                  </a:p>
                </p:txBody>
              </p:sp>
            </mc:Choice>
            <mc:Fallback xmlns="">
              <p:sp>
                <p:nvSpPr>
                  <p:cNvPr id="544" name="TextBox 543">
                    <a:extLst>
                      <a:ext uri="{FF2B5EF4-FFF2-40B4-BE49-F238E27FC236}">
                        <a16:creationId xmlns="" xmlns:a16="http://schemas.microsoft.com/office/drawing/2014/main" xmlns:a14="http://schemas.microsoft.com/office/drawing/2010/main" id="{B6E837D6-3C75-D746-8190-1B56229351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45024" y="1966429"/>
                    <a:ext cx="301685" cy="302840"/>
                  </a:xfrm>
                  <a:prstGeom prst="rect">
                    <a:avLst/>
                  </a:prstGeom>
                  <a:blipFill rotWithShape="0">
                    <a:blip r:embed="rId11"/>
                    <a:stretch>
                      <a:fillRect b="-10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540" name="Rectangle 539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6333069" y="4696265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1" name="Rectangle 540">
              <a:extLst>
                <a:ext uri="{FF2B5EF4-FFF2-40B4-BE49-F238E27FC236}">
                  <a16:creationId xmlns:a16="http://schemas.microsoft.com/office/drawing/2014/main" id="{10576BD5-7622-734C-A982-7B55E63F9924}"/>
                </a:ext>
              </a:extLst>
            </p:cNvPr>
            <p:cNvSpPr/>
            <p:nvPr/>
          </p:nvSpPr>
          <p:spPr>
            <a:xfrm>
              <a:off x="7867438" y="4539747"/>
              <a:ext cx="364106" cy="8908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  <a:stCxn id="552" idx="1"/>
            <a:endCxn id="514" idx="3"/>
          </p:cNvCxnSpPr>
          <p:nvPr/>
        </p:nvCxnSpPr>
        <p:spPr>
          <a:xfrm flipH="1" flipV="1">
            <a:off x="5265566" y="5674201"/>
            <a:ext cx="1007763" cy="2420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Rectangle 508"/>
          <p:cNvSpPr/>
          <p:nvPr/>
        </p:nvSpPr>
        <p:spPr>
          <a:xfrm>
            <a:off x="6324476" y="4436108"/>
            <a:ext cx="418880" cy="2041378"/>
          </a:xfrm>
          <a:prstGeom prst="rect">
            <a:avLst/>
          </a:prstGeom>
          <a:solidFill>
            <a:schemeClr val="accent2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08" name="Rectangle 507"/>
          <p:cNvSpPr/>
          <p:nvPr/>
        </p:nvSpPr>
        <p:spPr>
          <a:xfrm>
            <a:off x="6806520" y="4437322"/>
            <a:ext cx="479389" cy="2041192"/>
          </a:xfrm>
          <a:prstGeom prst="rect">
            <a:avLst/>
          </a:prstGeom>
          <a:solidFill>
            <a:schemeClr val="tx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5" name="TextBox 554">
                <a:extLst>
                  <a:ext uri="{FF2B5EF4-FFF2-40B4-BE49-F238E27FC236}">
                    <a16:creationId xmlns:a16="http://schemas.microsoft.com/office/drawing/2014/main" id="{B6E837D6-3C75-D746-8190-1B562293513D}"/>
                  </a:ext>
                </a:extLst>
              </p:cNvPr>
              <p:cNvSpPr txBox="1"/>
              <p:nvPr/>
            </p:nvSpPr>
            <p:spPr>
              <a:xfrm>
                <a:off x="7632447" y="5028984"/>
                <a:ext cx="341760" cy="4531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baseline="-25000" smtClean="0">
                          <a:latin typeface="Cambria Math" charset="0"/>
                          <a:ea typeface="Helvetica" charset="0"/>
                          <a:cs typeface="Helvetica" charset="0"/>
                        </a:rPr>
                        <m:t>∗</m:t>
                      </m:r>
                    </m:oMath>
                  </m:oMathPara>
                </a14:m>
                <a:endParaRPr lang="en-US" sz="2400" b="1" baseline="-250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555" name="TextBox 554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6E837D6-3C75-D746-8190-1B56229351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2447" y="5028984"/>
                <a:ext cx="341760" cy="453137"/>
              </a:xfrm>
              <a:prstGeom prst="rect">
                <a:avLst/>
              </a:prstGeom>
              <a:blipFill rotWithShape="0">
                <a:blip r:embed="rId12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6" name="TextBox 555">
                <a:extLst>
                  <a:ext uri="{FF2B5EF4-FFF2-40B4-BE49-F238E27FC236}">
                    <a16:creationId xmlns:a16="http://schemas.microsoft.com/office/drawing/2014/main" id="{B6E837D6-3C75-D746-8190-1B562293513D}"/>
                  </a:ext>
                </a:extLst>
              </p:cNvPr>
              <p:cNvSpPr txBox="1"/>
              <p:nvPr/>
            </p:nvSpPr>
            <p:spPr>
              <a:xfrm>
                <a:off x="7644559" y="5835153"/>
                <a:ext cx="341760" cy="4531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baseline="-25000" smtClean="0">
                          <a:latin typeface="Cambria Math" charset="0"/>
                          <a:ea typeface="Helvetica" charset="0"/>
                          <a:cs typeface="Helvetica" charset="0"/>
                        </a:rPr>
                        <m:t>∗</m:t>
                      </m:r>
                    </m:oMath>
                  </m:oMathPara>
                </a14:m>
                <a:endParaRPr lang="en-US" sz="2400" b="1" baseline="-25000" dirty="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mc:Choice>
        <mc:Fallback xmlns="">
          <p:sp>
            <p:nvSpPr>
              <p:cNvPr id="556" name="TextBox 555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B6E837D6-3C75-D746-8190-1B56229351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4559" y="5835153"/>
                <a:ext cx="341760" cy="453137"/>
              </a:xfrm>
              <a:prstGeom prst="rect">
                <a:avLst/>
              </a:prstGeom>
              <a:blipFill rotWithShape="0">
                <a:blip r:embed="rId12"/>
                <a:stretch>
                  <a:fillRect b="-17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57" name="Straight Arrow Connector 556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6093068" y="6784503"/>
            <a:ext cx="935970" cy="4428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8" name="Straight Arrow Connector 557">
            <a:extLst>
              <a:ext uri="{FF2B5EF4-FFF2-40B4-BE49-F238E27FC236}">
                <a16:creationId xmlns:a16="http://schemas.microsoft.com/office/drawing/2014/main" id="{8FEE4957-8A85-4947-9747-02CB729742FA}"/>
              </a:ext>
            </a:extLst>
          </p:cNvPr>
          <p:cNvCxnSpPr>
            <a:cxnSpLocks/>
          </p:cNvCxnSpPr>
          <p:nvPr/>
        </p:nvCxnSpPr>
        <p:spPr>
          <a:xfrm flipV="1">
            <a:off x="6100020" y="6770742"/>
            <a:ext cx="341779" cy="45663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9" name="Rounded Rectangle 558"/>
          <p:cNvSpPr/>
          <p:nvPr/>
        </p:nvSpPr>
        <p:spPr>
          <a:xfrm>
            <a:off x="5237471" y="6845708"/>
            <a:ext cx="975708" cy="852487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Loop-Ordered Buffering: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Idempotent</a:t>
            </a:r>
          </a:p>
        </p:txBody>
      </p:sp>
      <p:sp>
        <p:nvSpPr>
          <p:cNvPr id="560" name="Rounded Rectangle 559"/>
          <p:cNvSpPr/>
          <p:nvPr/>
        </p:nvSpPr>
        <p:spPr>
          <a:xfrm>
            <a:off x="5062578" y="4151845"/>
            <a:ext cx="1025948" cy="835431"/>
          </a:xfrm>
          <a:prstGeom prst="round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Loop Continuation: “</a:t>
            </a:r>
            <a:r>
              <a:rPr lang="en-US" sz="11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unsafe” write after read</a:t>
            </a:r>
          </a:p>
        </p:txBody>
      </p:sp>
      <p:sp>
        <p:nvSpPr>
          <p:cNvPr id="287" name="Trapezoid 286"/>
          <p:cNvSpPr/>
          <p:nvPr/>
        </p:nvSpPr>
        <p:spPr>
          <a:xfrm>
            <a:off x="7301461" y="4429007"/>
            <a:ext cx="1002175" cy="458067"/>
          </a:xfrm>
          <a:prstGeom prst="trapezoid">
            <a:avLst>
              <a:gd name="adj" fmla="val 8996"/>
            </a:avLst>
          </a:prstGeom>
          <a:solidFill>
            <a:schemeClr val="accent2">
              <a:alpha val="20000"/>
            </a:schemeClr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LEA</a:t>
            </a:r>
          </a:p>
        </p:txBody>
      </p:sp>
      <p:sp>
        <p:nvSpPr>
          <p:cNvPr id="561" name="Trapezoid 560"/>
          <p:cNvSpPr/>
          <p:nvPr/>
        </p:nvSpPr>
        <p:spPr>
          <a:xfrm>
            <a:off x="7302707" y="5192724"/>
            <a:ext cx="1002175" cy="458067"/>
          </a:xfrm>
          <a:prstGeom prst="trapezoid">
            <a:avLst>
              <a:gd name="adj" fmla="val 8996"/>
            </a:avLst>
          </a:prstGeom>
          <a:solidFill>
            <a:schemeClr val="accent2">
              <a:alpha val="20000"/>
            </a:schemeClr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LEA</a:t>
            </a:r>
          </a:p>
        </p:txBody>
      </p:sp>
      <p:sp>
        <p:nvSpPr>
          <p:cNvPr id="562" name="Trapezoid 561"/>
          <p:cNvSpPr/>
          <p:nvPr/>
        </p:nvSpPr>
        <p:spPr>
          <a:xfrm>
            <a:off x="7317088" y="5992975"/>
            <a:ext cx="1002175" cy="458067"/>
          </a:xfrm>
          <a:prstGeom prst="trapezoid">
            <a:avLst>
              <a:gd name="adj" fmla="val 8996"/>
            </a:avLst>
          </a:prstGeom>
          <a:solidFill>
            <a:schemeClr val="accent2">
              <a:alpha val="20000"/>
            </a:schemeClr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LEA</a:t>
            </a:r>
          </a:p>
        </p:txBody>
      </p:sp>
      <p:cxnSp>
        <p:nvCxnSpPr>
          <p:cNvPr id="564" name="Straight Connector 563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8251222" y="8403504"/>
            <a:ext cx="493083" cy="170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6" name="Triangle 565"/>
          <p:cNvSpPr/>
          <p:nvPr/>
        </p:nvSpPr>
        <p:spPr>
          <a:xfrm rot="10800000">
            <a:off x="7194652" y="3656572"/>
            <a:ext cx="244871" cy="1586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5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Rectangle 204"/>
          <p:cNvSpPr/>
          <p:nvPr/>
        </p:nvSpPr>
        <p:spPr>
          <a:xfrm>
            <a:off x="2828411" y="3689413"/>
            <a:ext cx="2319005" cy="1316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TextBox 185"/>
          <p:cNvSpPr txBox="1"/>
          <p:nvPr/>
        </p:nvSpPr>
        <p:spPr>
          <a:xfrm>
            <a:off x="3047641" y="6780717"/>
            <a:ext cx="12696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Next Applicable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Filter Value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6115105" y="5047078"/>
            <a:ext cx="2192469" cy="1221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/>
        </p:nvSpPr>
        <p:spPr>
          <a:xfrm>
            <a:off x="6115105" y="3668149"/>
            <a:ext cx="2192469" cy="1221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6136369" y="7432276"/>
            <a:ext cx="2186629" cy="1149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/>
          <p:cNvSpPr/>
          <p:nvPr/>
        </p:nvSpPr>
        <p:spPr>
          <a:xfrm>
            <a:off x="7596278" y="7613807"/>
            <a:ext cx="430957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2833878" y="3404834"/>
            <a:ext cx="2296767" cy="2322242"/>
          </a:xfrm>
          <a:prstGeom prst="roundRect">
            <a:avLst>
              <a:gd name="adj" fmla="val 6185"/>
            </a:avLst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360377" y="3865578"/>
            <a:ext cx="1680785" cy="988480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3149434" y="4145570"/>
            <a:ext cx="1656444" cy="970099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938614" y="4440531"/>
            <a:ext cx="1571792" cy="919545"/>
          </a:xfrm>
          <a:prstGeom prst="roundRect">
            <a:avLst>
              <a:gd name="adj" fmla="val 6185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365625" y="3866373"/>
            <a:ext cx="834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Iteration </a:t>
            </a:r>
            <a:r>
              <a:rPr lang="en-US" sz="1200" u="sng" dirty="0"/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37736" y="4162036"/>
            <a:ext cx="8282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Iteration </a:t>
            </a:r>
            <a:r>
              <a:rPr lang="en-US" sz="1200" u="sng" dirty="0"/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40332" y="4434270"/>
            <a:ext cx="834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Iteration </a:t>
            </a:r>
            <a:r>
              <a:rPr lang="en-US" sz="1200" u="sng" dirty="0"/>
              <a:t>3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3252385" y="5288969"/>
            <a:ext cx="585216" cy="523220"/>
          </a:xfrm>
          <a:prstGeom prst="rect">
            <a:avLst/>
          </a:prstGeom>
          <a:noFill/>
        </p:spPr>
        <p:txBody>
          <a:bodyPr wrap="square" lIns="0" tIns="0" rIns="0" bIns="91440" rtlCol="0">
            <a:spAutoFit/>
          </a:bodyPr>
          <a:lstStyle/>
          <a:p>
            <a:pPr algn="ctr"/>
            <a:r>
              <a:rPr lang="mr-IN" sz="2800" b="1" dirty="0"/>
              <a:t>…</a:t>
            </a:r>
            <a:endParaRPr lang="en-US" sz="2800" b="1" dirty="0"/>
          </a:p>
        </p:txBody>
      </p:sp>
      <p:sp>
        <p:nvSpPr>
          <p:cNvPr id="13" name="Rounded Rectangle 12"/>
          <p:cNvSpPr/>
          <p:nvPr/>
        </p:nvSpPr>
        <p:spPr>
          <a:xfrm>
            <a:off x="6115104" y="3415343"/>
            <a:ext cx="2185380" cy="1323589"/>
          </a:xfrm>
          <a:prstGeom prst="roundRect">
            <a:avLst>
              <a:gd name="adj" fmla="val 10705"/>
            </a:avLst>
          </a:prstGeom>
          <a:noFill/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7789759" y="4049751"/>
            <a:ext cx="325185" cy="314514"/>
          </a:xfrm>
          <a:prstGeom prst="roundRect">
            <a:avLst>
              <a:gd name="adj" fmla="val 6185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6226657" y="3895795"/>
            <a:ext cx="691119" cy="668934"/>
            <a:chOff x="5613973" y="1138602"/>
            <a:chExt cx="691119" cy="668934"/>
          </a:xfrm>
        </p:grpSpPr>
        <p:sp>
          <p:nvSpPr>
            <p:cNvPr id="14" name="Rounded Rectangle 13"/>
            <p:cNvSpPr/>
            <p:nvPr/>
          </p:nvSpPr>
          <p:spPr>
            <a:xfrm>
              <a:off x="5613973" y="1138602"/>
              <a:ext cx="691119" cy="668934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5621057" y="1138602"/>
              <a:ext cx="354442" cy="668934"/>
            </a:xfrm>
            <a:prstGeom prst="roundRect">
              <a:avLst>
                <a:gd name="adj" fmla="val 6185"/>
              </a:avLst>
            </a:prstGeom>
            <a:solidFill>
              <a:schemeClr val="accent2"/>
            </a:solidFill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168601" y="3872541"/>
            <a:ext cx="342018" cy="668934"/>
            <a:chOff x="6663942" y="1138602"/>
            <a:chExt cx="342018" cy="668934"/>
          </a:xfrm>
        </p:grpSpPr>
        <p:sp>
          <p:nvSpPr>
            <p:cNvPr id="15" name="Rounded Rectangle 14"/>
            <p:cNvSpPr/>
            <p:nvPr/>
          </p:nvSpPr>
          <p:spPr>
            <a:xfrm>
              <a:off x="6663942" y="1138602"/>
              <a:ext cx="342018" cy="668934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6682519" y="1138602"/>
              <a:ext cx="207379" cy="668934"/>
            </a:xfrm>
            <a:prstGeom prst="roundRect">
              <a:avLst>
                <a:gd name="adj" fmla="val 6185"/>
              </a:avLst>
            </a:prstGeom>
            <a:solidFill>
              <a:schemeClr val="accent2"/>
            </a:solidFill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ounded Rectangle 24"/>
          <p:cNvSpPr/>
          <p:nvPr/>
        </p:nvSpPr>
        <p:spPr>
          <a:xfrm>
            <a:off x="6115104" y="3415344"/>
            <a:ext cx="2185380" cy="340241"/>
          </a:xfrm>
          <a:prstGeom prst="roundRect">
            <a:avLst>
              <a:gd name="adj" fmla="val 39872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Calibrating Tile Size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2839966" y="3395515"/>
            <a:ext cx="2290679" cy="404282"/>
          </a:xfrm>
          <a:prstGeom prst="roundRect">
            <a:avLst>
              <a:gd name="adj" fmla="val 48265"/>
            </a:avLst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Apply Filter</a:t>
            </a:r>
          </a:p>
        </p:txBody>
      </p:sp>
      <p:cxnSp>
        <p:nvCxnSpPr>
          <p:cNvPr id="28" name="Straight Arrow Connector 27"/>
          <p:cNvCxnSpPr>
            <a:stCxn id="14" idx="3"/>
            <a:endCxn id="15" idx="1"/>
          </p:cNvCxnSpPr>
          <p:nvPr/>
        </p:nvCxnSpPr>
        <p:spPr>
          <a:xfrm flipV="1">
            <a:off x="6917776" y="4207008"/>
            <a:ext cx="250827" cy="23254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5" idx="3"/>
            <a:endCxn id="16" idx="1"/>
          </p:cNvCxnSpPr>
          <p:nvPr/>
        </p:nvCxnSpPr>
        <p:spPr>
          <a:xfrm>
            <a:off x="7510619" y="4207008"/>
            <a:ext cx="279138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6115105" y="4829473"/>
            <a:ext cx="2185381" cy="2352913"/>
          </a:xfrm>
          <a:prstGeom prst="roundRect">
            <a:avLst>
              <a:gd name="adj" fmla="val 10705"/>
            </a:avLst>
          </a:prstGeom>
          <a:noFill/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6143457" y="7281139"/>
            <a:ext cx="2164117" cy="1511654"/>
          </a:xfrm>
          <a:prstGeom prst="roundRect">
            <a:avLst>
              <a:gd name="adj" fmla="val 8670"/>
            </a:avLst>
          </a:prstGeom>
          <a:noFill/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/>
          <p:cNvGrpSpPr/>
          <p:nvPr/>
        </p:nvGrpSpPr>
        <p:grpSpPr>
          <a:xfrm>
            <a:off x="5319290" y="3772483"/>
            <a:ext cx="638913" cy="897503"/>
            <a:chOff x="5248950" y="1092099"/>
            <a:chExt cx="638913" cy="897503"/>
          </a:xfrm>
        </p:grpSpPr>
        <p:sp>
          <p:nvSpPr>
            <p:cNvPr id="37" name="Rectangle 36"/>
            <p:cNvSpPr/>
            <p:nvPr/>
          </p:nvSpPr>
          <p:spPr>
            <a:xfrm>
              <a:off x="5350824" y="1092099"/>
              <a:ext cx="433315" cy="8975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b="1" dirty="0"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5248950" y="1180214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248950" y="1353878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248950" y="1655130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5248950" y="1821706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691969" y="1176671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691969" y="1350335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691969" y="1651587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5691969" y="1818163"/>
              <a:ext cx="195894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8" name="Straight Arrow Connector 47"/>
          <p:cNvCxnSpPr>
            <a:stCxn id="7" idx="3"/>
            <a:endCxn id="39" idx="1"/>
          </p:cNvCxnSpPr>
          <p:nvPr/>
        </p:nvCxnSpPr>
        <p:spPr>
          <a:xfrm>
            <a:off x="4199890" y="4004871"/>
            <a:ext cx="1119398" cy="7723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0" idx="3"/>
          </p:cNvCxnSpPr>
          <p:nvPr/>
        </p:nvCxnSpPr>
        <p:spPr>
          <a:xfrm flipV="1">
            <a:off x="3965981" y="4207008"/>
            <a:ext cx="1352220" cy="9352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1" idx="3"/>
            <a:endCxn id="40" idx="1"/>
          </p:cNvCxnSpPr>
          <p:nvPr/>
        </p:nvCxnSpPr>
        <p:spPr>
          <a:xfrm flipV="1">
            <a:off x="3774599" y="4383361"/>
            <a:ext cx="1544691" cy="18940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/>
          <p:cNvGrpSpPr/>
          <p:nvPr/>
        </p:nvGrpSpPr>
        <p:grpSpPr>
          <a:xfrm>
            <a:off x="7660824" y="6389484"/>
            <a:ext cx="523732" cy="715097"/>
            <a:chOff x="5248950" y="1092099"/>
            <a:chExt cx="638913" cy="897503"/>
          </a:xfrm>
        </p:grpSpPr>
        <p:sp>
          <p:nvSpPr>
            <p:cNvPr id="66" name="Rectangle 65"/>
            <p:cNvSpPr/>
            <p:nvPr/>
          </p:nvSpPr>
          <p:spPr>
            <a:xfrm>
              <a:off x="5350825" y="1092099"/>
              <a:ext cx="433314" cy="8975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1" dirty="0"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5248950" y="1180214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248950" y="135387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248950" y="1655129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248950" y="182170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691969" y="1176671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5691969" y="1350335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691969" y="165158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5691969" y="1818163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6223969" y="5214369"/>
            <a:ext cx="523732" cy="715097"/>
            <a:chOff x="5248950" y="1092099"/>
            <a:chExt cx="638913" cy="897503"/>
          </a:xfrm>
        </p:grpSpPr>
        <p:sp>
          <p:nvSpPr>
            <p:cNvPr id="76" name="Rectangle 75"/>
            <p:cNvSpPr/>
            <p:nvPr/>
          </p:nvSpPr>
          <p:spPr>
            <a:xfrm>
              <a:off x="5350824" y="1092099"/>
              <a:ext cx="433315" cy="8975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1" dirty="0">
                  <a:latin typeface="Helvetica" charset="0"/>
                  <a:ea typeface="Helvetica" charset="0"/>
                  <a:cs typeface="Helvetica" charset="0"/>
                </a:rPr>
                <a:t>FRAM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5248950" y="1180214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248950" y="135387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5248950" y="1655129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248950" y="182170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5691969" y="1176671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5691969" y="1350335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5691969" y="165158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5691969" y="1818163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85" name="Straight Arrow Connector 84"/>
          <p:cNvCxnSpPr/>
          <p:nvPr/>
        </p:nvCxnSpPr>
        <p:spPr>
          <a:xfrm>
            <a:off x="6760344" y="5579283"/>
            <a:ext cx="751892" cy="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Group 85"/>
          <p:cNvGrpSpPr/>
          <p:nvPr/>
        </p:nvGrpSpPr>
        <p:grpSpPr>
          <a:xfrm rot="5400000">
            <a:off x="7684960" y="5239695"/>
            <a:ext cx="378215" cy="665536"/>
            <a:chOff x="5248950" y="1092099"/>
            <a:chExt cx="638913" cy="897503"/>
          </a:xfrm>
        </p:grpSpPr>
        <p:sp>
          <p:nvSpPr>
            <p:cNvPr id="87" name="Rectangle 86"/>
            <p:cNvSpPr/>
            <p:nvPr/>
          </p:nvSpPr>
          <p:spPr>
            <a:xfrm>
              <a:off x="5350825" y="1092099"/>
              <a:ext cx="433314" cy="8975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lIns="0" tIns="0" rIns="0" bIns="0" rtlCol="0" anchor="ctr"/>
            <a:lstStyle/>
            <a:p>
              <a:pPr algn="ctr"/>
              <a:r>
                <a:rPr lang="en-US" sz="600" b="1" dirty="0">
                  <a:latin typeface="Helvetica" charset="0"/>
                  <a:ea typeface="Helvetica" charset="0"/>
                  <a:cs typeface="Helvetica" charset="0"/>
                </a:rPr>
                <a:t>LEA VRAM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5248950" y="1180214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5248950" y="135387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5248950" y="1655129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5248950" y="182170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5691969" y="1176671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691969" y="1350335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5691968" y="1651586"/>
              <a:ext cx="195895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5691969" y="1818163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6923654" y="5371178"/>
            <a:ext cx="44114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DMA</a:t>
            </a:r>
          </a:p>
        </p:txBody>
      </p:sp>
      <p:cxnSp>
        <p:nvCxnSpPr>
          <p:cNvPr id="98" name="Straight Arrow Connector 97"/>
          <p:cNvCxnSpPr>
            <a:endCxn id="101" idx="0"/>
          </p:cNvCxnSpPr>
          <p:nvPr/>
        </p:nvCxnSpPr>
        <p:spPr>
          <a:xfrm flipH="1">
            <a:off x="7214863" y="5711185"/>
            <a:ext cx="392252" cy="28438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rapezoid 100"/>
          <p:cNvSpPr/>
          <p:nvPr/>
        </p:nvSpPr>
        <p:spPr>
          <a:xfrm>
            <a:off x="6252504" y="5995571"/>
            <a:ext cx="1924718" cy="260460"/>
          </a:xfrm>
          <a:prstGeom prst="trapezoid">
            <a:avLst>
              <a:gd name="adj" fmla="val 614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1050" b="1" dirty="0"/>
              <a:t>&lt;</a:t>
            </a:r>
            <a:r>
              <a:rPr lang="en-US" sz="900" dirty="0"/>
              <a:t>Low energy Accelerator (LEA</a:t>
            </a:r>
            <a:r>
              <a:rPr lang="en-US" sz="1050" dirty="0"/>
              <a:t>)</a:t>
            </a:r>
            <a:r>
              <a:rPr lang="en-US" sz="1050" b="1" dirty="0"/>
              <a:t>&gt;</a:t>
            </a:r>
          </a:p>
        </p:txBody>
      </p:sp>
      <p:cxnSp>
        <p:nvCxnSpPr>
          <p:cNvPr id="102" name="Straight Arrow Connector 101"/>
          <p:cNvCxnSpPr/>
          <p:nvPr/>
        </p:nvCxnSpPr>
        <p:spPr>
          <a:xfrm flipH="1">
            <a:off x="6587124" y="6264082"/>
            <a:ext cx="581249" cy="22015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" name="Group 102"/>
          <p:cNvGrpSpPr/>
          <p:nvPr/>
        </p:nvGrpSpPr>
        <p:grpSpPr>
          <a:xfrm rot="5400000">
            <a:off x="6323807" y="6398617"/>
            <a:ext cx="378215" cy="665536"/>
            <a:chOff x="5248950" y="1092099"/>
            <a:chExt cx="638913" cy="897503"/>
          </a:xfrm>
        </p:grpSpPr>
        <p:sp>
          <p:nvSpPr>
            <p:cNvPr id="104" name="Rectangle 103"/>
            <p:cNvSpPr/>
            <p:nvPr/>
          </p:nvSpPr>
          <p:spPr>
            <a:xfrm>
              <a:off x="5350825" y="1092099"/>
              <a:ext cx="433314" cy="8975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lIns="0" tIns="0" rIns="0" bIns="0" rtlCol="0" anchor="ctr"/>
            <a:lstStyle/>
            <a:p>
              <a:pPr algn="ctr"/>
              <a:r>
                <a:rPr lang="en-US" sz="600" b="1" dirty="0">
                  <a:latin typeface="Helvetica" charset="0"/>
                  <a:ea typeface="Helvetica" charset="0"/>
                  <a:cs typeface="Helvetica" charset="0"/>
                </a:rPr>
                <a:t>LEA VRAM</a:t>
              </a: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5248950" y="1180214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5248950" y="135387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5248950" y="1655129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5248950" y="1821707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5691969" y="1176671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5691969" y="1350335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5691968" y="1651586"/>
              <a:ext cx="195895" cy="9569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5691969" y="1818163"/>
              <a:ext cx="195894" cy="95692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9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113" name="Straight Arrow Connector 112"/>
          <p:cNvCxnSpPr/>
          <p:nvPr/>
        </p:nvCxnSpPr>
        <p:spPr>
          <a:xfrm>
            <a:off x="6884945" y="6748303"/>
            <a:ext cx="751892" cy="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7048255" y="6540198"/>
            <a:ext cx="44114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DMA</a:t>
            </a:r>
          </a:p>
        </p:txBody>
      </p:sp>
      <p:sp>
        <p:nvSpPr>
          <p:cNvPr id="115" name="Rounded Rectangle 114"/>
          <p:cNvSpPr/>
          <p:nvPr/>
        </p:nvSpPr>
        <p:spPr>
          <a:xfrm>
            <a:off x="6136369" y="4833087"/>
            <a:ext cx="2157029" cy="32203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Apply Filter</a:t>
            </a:r>
          </a:p>
        </p:txBody>
      </p:sp>
      <p:sp>
        <p:nvSpPr>
          <p:cNvPr id="120" name="Freeform 119"/>
          <p:cNvSpPr/>
          <p:nvPr/>
        </p:nvSpPr>
        <p:spPr>
          <a:xfrm>
            <a:off x="7348503" y="3872543"/>
            <a:ext cx="102273" cy="650467"/>
          </a:xfrm>
          <a:custGeom>
            <a:avLst/>
            <a:gdLst>
              <a:gd name="connsiteX0" fmla="*/ 0 w 113414"/>
              <a:gd name="connsiteY0" fmla="*/ 0 h 609600"/>
              <a:gd name="connsiteX1" fmla="*/ 92149 w 113414"/>
              <a:gd name="connsiteY1" fmla="*/ 99237 h 609600"/>
              <a:gd name="connsiteX2" fmla="*/ 7088 w 113414"/>
              <a:gd name="connsiteY2" fmla="*/ 177210 h 609600"/>
              <a:gd name="connsiteX3" fmla="*/ 113414 w 113414"/>
              <a:gd name="connsiteY3" fmla="*/ 283535 h 609600"/>
              <a:gd name="connsiteX4" fmla="*/ 35442 w 113414"/>
              <a:gd name="connsiteY4" fmla="*/ 361507 h 609600"/>
              <a:gd name="connsiteX5" fmla="*/ 113414 w 113414"/>
              <a:gd name="connsiteY5" fmla="*/ 453656 h 609600"/>
              <a:gd name="connsiteX6" fmla="*/ 21265 w 113414"/>
              <a:gd name="connsiteY6" fmla="*/ 531628 h 609600"/>
              <a:gd name="connsiteX7" fmla="*/ 113414 w 113414"/>
              <a:gd name="connsiteY7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3414" h="609600">
                <a:moveTo>
                  <a:pt x="0" y="0"/>
                </a:moveTo>
                <a:lnTo>
                  <a:pt x="92149" y="99237"/>
                </a:lnTo>
                <a:lnTo>
                  <a:pt x="7088" y="177210"/>
                </a:lnTo>
                <a:lnTo>
                  <a:pt x="113414" y="283535"/>
                </a:lnTo>
                <a:lnTo>
                  <a:pt x="35442" y="361507"/>
                </a:lnTo>
                <a:lnTo>
                  <a:pt x="113414" y="453656"/>
                </a:lnTo>
                <a:lnTo>
                  <a:pt x="21265" y="531628"/>
                </a:lnTo>
                <a:lnTo>
                  <a:pt x="113414" y="609600"/>
                </a:lnTo>
              </a:path>
            </a:pathLst>
          </a:cu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 120"/>
          <p:cNvSpPr/>
          <p:nvPr/>
        </p:nvSpPr>
        <p:spPr>
          <a:xfrm>
            <a:off x="6536410" y="3875536"/>
            <a:ext cx="102273" cy="650467"/>
          </a:xfrm>
          <a:custGeom>
            <a:avLst/>
            <a:gdLst>
              <a:gd name="connsiteX0" fmla="*/ 0 w 113414"/>
              <a:gd name="connsiteY0" fmla="*/ 0 h 609600"/>
              <a:gd name="connsiteX1" fmla="*/ 92149 w 113414"/>
              <a:gd name="connsiteY1" fmla="*/ 99237 h 609600"/>
              <a:gd name="connsiteX2" fmla="*/ 7088 w 113414"/>
              <a:gd name="connsiteY2" fmla="*/ 177210 h 609600"/>
              <a:gd name="connsiteX3" fmla="*/ 113414 w 113414"/>
              <a:gd name="connsiteY3" fmla="*/ 283535 h 609600"/>
              <a:gd name="connsiteX4" fmla="*/ 35442 w 113414"/>
              <a:gd name="connsiteY4" fmla="*/ 361507 h 609600"/>
              <a:gd name="connsiteX5" fmla="*/ 113414 w 113414"/>
              <a:gd name="connsiteY5" fmla="*/ 453656 h 609600"/>
              <a:gd name="connsiteX6" fmla="*/ 21265 w 113414"/>
              <a:gd name="connsiteY6" fmla="*/ 531628 h 609600"/>
              <a:gd name="connsiteX7" fmla="*/ 113414 w 113414"/>
              <a:gd name="connsiteY7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3414" h="609600">
                <a:moveTo>
                  <a:pt x="0" y="0"/>
                </a:moveTo>
                <a:lnTo>
                  <a:pt x="92149" y="99237"/>
                </a:lnTo>
                <a:lnTo>
                  <a:pt x="7088" y="177210"/>
                </a:lnTo>
                <a:lnTo>
                  <a:pt x="113414" y="283535"/>
                </a:lnTo>
                <a:lnTo>
                  <a:pt x="35442" y="361507"/>
                </a:lnTo>
                <a:lnTo>
                  <a:pt x="113414" y="453656"/>
                </a:lnTo>
                <a:lnTo>
                  <a:pt x="21265" y="531628"/>
                </a:lnTo>
                <a:lnTo>
                  <a:pt x="113414" y="609600"/>
                </a:lnTo>
              </a:path>
            </a:pathLst>
          </a:cu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/>
          <p:cNvSpPr txBox="1"/>
          <p:nvPr/>
        </p:nvSpPr>
        <p:spPr>
          <a:xfrm>
            <a:off x="6484058" y="4512408"/>
            <a:ext cx="9541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Power Failures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7619957" y="4346850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Calibrated</a:t>
            </a:r>
          </a:p>
          <a:p>
            <a:pPr algn="ctr"/>
            <a:r>
              <a:rPr lang="en-US" sz="900" dirty="0">
                <a:latin typeface="Helvetica" charset="0"/>
                <a:ea typeface="Helvetica" charset="0"/>
                <a:cs typeface="Helvetica" charset="0"/>
              </a:rPr>
              <a:t>Tile Size</a:t>
            </a:r>
          </a:p>
        </p:txBody>
      </p:sp>
      <p:sp>
        <p:nvSpPr>
          <p:cNvPr id="124" name="Rounded Rectangle 123"/>
          <p:cNvSpPr/>
          <p:nvPr/>
        </p:nvSpPr>
        <p:spPr>
          <a:xfrm>
            <a:off x="6545611" y="7605550"/>
            <a:ext cx="430957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124"/>
          <p:cNvSpPr/>
          <p:nvPr/>
        </p:nvSpPr>
        <p:spPr>
          <a:xfrm>
            <a:off x="6641567" y="7713867"/>
            <a:ext cx="430957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Arc 125"/>
          <p:cNvSpPr/>
          <p:nvPr/>
        </p:nvSpPr>
        <p:spPr>
          <a:xfrm>
            <a:off x="6805602" y="7575086"/>
            <a:ext cx="338876" cy="486712"/>
          </a:xfrm>
          <a:prstGeom prst="arc">
            <a:avLst/>
          </a:prstGeom>
          <a:ln w="25400">
            <a:solidFill>
              <a:srgbClr val="EB7D3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26"/>
          <p:cNvSpPr/>
          <p:nvPr/>
        </p:nvSpPr>
        <p:spPr>
          <a:xfrm>
            <a:off x="7708253" y="7713867"/>
            <a:ext cx="430957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/>
          <p:cNvCxnSpPr/>
          <p:nvPr/>
        </p:nvCxnSpPr>
        <p:spPr>
          <a:xfrm>
            <a:off x="7123045" y="7882616"/>
            <a:ext cx="422226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 rot="16200000">
            <a:off x="6093159" y="7709609"/>
            <a:ext cx="4732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Swap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7" name="Rounded Rectangle 146"/>
          <p:cNvSpPr/>
          <p:nvPr/>
        </p:nvSpPr>
        <p:spPr>
          <a:xfrm>
            <a:off x="6143457" y="7273283"/>
            <a:ext cx="2164117" cy="25890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Swap, Next Filter</a:t>
            </a:r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555A4A4B-69D5-4AE0-93DE-067A40EAB441}"/>
              </a:ext>
            </a:extLst>
          </p:cNvPr>
          <p:cNvGrpSpPr/>
          <p:nvPr/>
        </p:nvGrpSpPr>
        <p:grpSpPr>
          <a:xfrm>
            <a:off x="6652128" y="3038031"/>
            <a:ext cx="1127063" cy="375477"/>
            <a:chOff x="6153041" y="1491389"/>
            <a:chExt cx="768281" cy="255953"/>
          </a:xfrm>
        </p:grpSpPr>
        <p:sp>
          <p:nvSpPr>
            <p:cNvPr id="155" name="Rounded Rectangle 34">
              <a:extLst>
                <a:ext uri="{FF2B5EF4-FFF2-40B4-BE49-F238E27FC236}">
                  <a16:creationId xmlns:a16="http://schemas.microsoft.com/office/drawing/2014/main" id="{C08DB2F4-5995-4C18-B2CA-2441629CAAFD}"/>
                </a:ext>
              </a:extLst>
            </p:cNvPr>
            <p:cNvSpPr/>
            <p:nvPr/>
          </p:nvSpPr>
          <p:spPr>
            <a:xfrm>
              <a:off x="6306720" y="1491389"/>
              <a:ext cx="614602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2000" b="1" dirty="0">
                  <a:solidFill>
                    <a:schemeClr val="accent2"/>
                  </a:solidFill>
                  <a:latin typeface="Helvetica" charset="0"/>
                  <a:ea typeface="Helvetica" charset="0"/>
                  <a:cs typeface="Helvetica" charset="0"/>
                </a:rPr>
                <a:t>TAILS</a:t>
              </a:r>
            </a:p>
          </p:txBody>
        </p:sp>
        <p:pic>
          <p:nvPicPr>
            <p:cNvPr id="156" name="Picture 155">
              <a:extLst>
                <a:ext uri="{FF2B5EF4-FFF2-40B4-BE49-F238E27FC236}">
                  <a16:creationId xmlns:a16="http://schemas.microsoft.com/office/drawing/2014/main" id="{6393EFF2-3EFA-4115-92B0-8161166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3041" y="1495896"/>
              <a:ext cx="200995" cy="223987"/>
            </a:xfrm>
            <a:prstGeom prst="rect">
              <a:avLst/>
            </a:prstGeom>
          </p:spPr>
        </p:pic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56FF325A-43CA-46C5-8AC7-2001EC736F51}"/>
              </a:ext>
            </a:extLst>
          </p:cNvPr>
          <p:cNvGrpSpPr/>
          <p:nvPr/>
        </p:nvGrpSpPr>
        <p:grpSpPr>
          <a:xfrm>
            <a:off x="3359477" y="3002726"/>
            <a:ext cx="1165479" cy="399644"/>
            <a:chOff x="5176335" y="1491349"/>
            <a:chExt cx="819118" cy="255953"/>
          </a:xfrm>
        </p:grpSpPr>
        <p:sp>
          <p:nvSpPr>
            <p:cNvPr id="158" name="Rounded Rectangle 35">
              <a:extLst>
                <a:ext uri="{FF2B5EF4-FFF2-40B4-BE49-F238E27FC236}">
                  <a16:creationId xmlns:a16="http://schemas.microsoft.com/office/drawing/2014/main" id="{B1EFB366-2873-45BA-BB3F-8ACBF0C2057C}"/>
                </a:ext>
              </a:extLst>
            </p:cNvPr>
            <p:cNvSpPr/>
            <p:nvPr/>
          </p:nvSpPr>
          <p:spPr>
            <a:xfrm>
              <a:off x="5308960" y="1491349"/>
              <a:ext cx="686493" cy="255953"/>
            </a:xfrm>
            <a:prstGeom prst="roundRect">
              <a:avLst/>
            </a:prstGeom>
            <a:noFill/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2000" b="1" dirty="0">
                  <a:solidFill>
                    <a:schemeClr val="accent1"/>
                  </a:solidFill>
                  <a:latin typeface="Helvetica" charset="0"/>
                  <a:ea typeface="Helvetica" charset="0"/>
                  <a:cs typeface="Helvetica" charset="0"/>
                </a:rPr>
                <a:t>SONIC</a:t>
              </a:r>
            </a:p>
          </p:txBody>
        </p: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7CBC7078-31ED-48DD-A347-F8681EC77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6335" y="1506074"/>
              <a:ext cx="166370" cy="203200"/>
            </a:xfrm>
            <a:prstGeom prst="rect">
              <a:avLst/>
            </a:prstGeom>
          </p:spPr>
        </p:pic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8307572" y="8004081"/>
            <a:ext cx="203162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8499158" y="4983904"/>
            <a:ext cx="0" cy="302652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>
            <a:off x="8298099" y="4996162"/>
            <a:ext cx="201061" cy="0"/>
          </a:xfrm>
          <a:prstGeom prst="line">
            <a:avLst/>
          </a:prstGeom>
          <a:ln w="38100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Rounded Rectangle 166"/>
          <p:cNvSpPr/>
          <p:nvPr/>
        </p:nvSpPr>
        <p:spPr>
          <a:xfrm>
            <a:off x="7414725" y="8184089"/>
            <a:ext cx="548640" cy="548640"/>
          </a:xfrm>
          <a:prstGeom prst="roundRect">
            <a:avLst>
              <a:gd name="adj" fmla="val 22389"/>
            </a:avLst>
          </a:prstGeom>
          <a:pattFill prst="lgGrid">
            <a:fgClr>
              <a:schemeClr val="accent2"/>
            </a:fgClr>
            <a:bgClr>
              <a:schemeClr val="bg1"/>
            </a:bgClr>
          </a:pattFill>
          <a:ln w="25400">
            <a:solidFill>
              <a:srgbClr val="EB7D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8" name="Straight Arrow Connector 167"/>
          <p:cNvCxnSpPr>
            <a:endCxn id="171" idx="3"/>
          </p:cNvCxnSpPr>
          <p:nvPr/>
        </p:nvCxnSpPr>
        <p:spPr>
          <a:xfrm flipV="1">
            <a:off x="7028436" y="8406534"/>
            <a:ext cx="383346" cy="6603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Rectangle 169"/>
          <p:cNvSpPr/>
          <p:nvPr/>
        </p:nvSpPr>
        <p:spPr>
          <a:xfrm>
            <a:off x="7414282" y="8350171"/>
            <a:ext cx="557784" cy="1097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Box 170"/>
          <p:cNvSpPr txBox="1"/>
          <p:nvPr/>
        </p:nvSpPr>
        <p:spPr>
          <a:xfrm>
            <a:off x="6340657" y="8206477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Next Applicable</a:t>
            </a:r>
          </a:p>
          <a:p>
            <a:r>
              <a:rPr lang="en-US" sz="1000" dirty="0">
                <a:latin typeface="Helvetica" charset="0"/>
                <a:ea typeface="Helvetica" charset="0"/>
                <a:cs typeface="Helvetica" charset="0"/>
              </a:rPr>
              <a:t>Filter Row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2830062" y="6000160"/>
            <a:ext cx="2317352" cy="1149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ounded Rectangle 172"/>
          <p:cNvSpPr/>
          <p:nvPr/>
        </p:nvSpPr>
        <p:spPr>
          <a:xfrm>
            <a:off x="4289972" y="6181691"/>
            <a:ext cx="456721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ounded Rectangle 173"/>
          <p:cNvSpPr/>
          <p:nvPr/>
        </p:nvSpPr>
        <p:spPr>
          <a:xfrm>
            <a:off x="2828409" y="5859679"/>
            <a:ext cx="2302234" cy="1511654"/>
          </a:xfrm>
          <a:prstGeom prst="roundRect">
            <a:avLst>
              <a:gd name="adj" fmla="val 8670"/>
            </a:avLst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ounded Rectangle 174"/>
          <p:cNvSpPr/>
          <p:nvPr/>
        </p:nvSpPr>
        <p:spPr>
          <a:xfrm>
            <a:off x="3239305" y="6173434"/>
            <a:ext cx="456721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ounded Rectangle 175"/>
          <p:cNvSpPr/>
          <p:nvPr/>
        </p:nvSpPr>
        <p:spPr>
          <a:xfrm>
            <a:off x="3335261" y="6281751"/>
            <a:ext cx="456721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Arc 176"/>
          <p:cNvSpPr/>
          <p:nvPr/>
        </p:nvSpPr>
        <p:spPr>
          <a:xfrm>
            <a:off x="3492210" y="6142970"/>
            <a:ext cx="359135" cy="486712"/>
          </a:xfrm>
          <a:prstGeom prst="arc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ounded Rectangle 177"/>
          <p:cNvSpPr/>
          <p:nvPr/>
        </p:nvSpPr>
        <p:spPr>
          <a:xfrm>
            <a:off x="4401947" y="6281751"/>
            <a:ext cx="456721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Arrow Connector 178"/>
          <p:cNvCxnSpPr/>
          <p:nvPr/>
        </p:nvCxnSpPr>
        <p:spPr>
          <a:xfrm>
            <a:off x="3816739" y="6450500"/>
            <a:ext cx="447468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TextBox 179"/>
          <p:cNvSpPr txBox="1"/>
          <p:nvPr/>
        </p:nvSpPr>
        <p:spPr>
          <a:xfrm rot="16200000">
            <a:off x="2786853" y="6277493"/>
            <a:ext cx="4732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latin typeface="Helvetica" charset="0"/>
                <a:ea typeface="Helvetica" charset="0"/>
                <a:cs typeface="Helvetica" charset="0"/>
              </a:rPr>
              <a:t>Swap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1" name="Rounded Rectangle 180"/>
          <p:cNvSpPr/>
          <p:nvPr/>
        </p:nvSpPr>
        <p:spPr>
          <a:xfrm>
            <a:off x="2837150" y="5841167"/>
            <a:ext cx="2293494" cy="25890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Swap, Next Filter</a:t>
            </a:r>
          </a:p>
        </p:txBody>
      </p:sp>
      <p:sp>
        <p:nvSpPr>
          <p:cNvPr id="183" name="Rounded Rectangle 182"/>
          <p:cNvSpPr/>
          <p:nvPr/>
        </p:nvSpPr>
        <p:spPr>
          <a:xfrm>
            <a:off x="4140224" y="6751973"/>
            <a:ext cx="581439" cy="548640"/>
          </a:xfrm>
          <a:prstGeom prst="roundRect">
            <a:avLst>
              <a:gd name="adj" fmla="val 22389"/>
            </a:avLst>
          </a:prstGeom>
          <a:pattFill prst="lgGrid">
            <a:fgClr>
              <a:schemeClr val="accent1"/>
            </a:fgClr>
            <a:bgClr>
              <a:schemeClr val="bg1"/>
            </a:bgClr>
          </a:patt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4" name="Straight Arrow Connector 183"/>
          <p:cNvCxnSpPr/>
          <p:nvPr/>
        </p:nvCxnSpPr>
        <p:spPr>
          <a:xfrm flipV="1">
            <a:off x="3841395" y="6972205"/>
            <a:ext cx="490278" cy="68248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Rectangle 184"/>
          <p:cNvSpPr/>
          <p:nvPr/>
        </p:nvSpPr>
        <p:spPr>
          <a:xfrm>
            <a:off x="4351287" y="6963628"/>
            <a:ext cx="109728" cy="1097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BAC2E57D-F2C4-2142-A84A-9E523ACBA281}"/>
              </a:ext>
            </a:extLst>
          </p:cNvPr>
          <p:cNvCxnSpPr>
            <a:cxnSpLocks/>
          </p:cNvCxnSpPr>
          <p:nvPr/>
        </p:nvCxnSpPr>
        <p:spPr>
          <a:xfrm flipV="1">
            <a:off x="2629003" y="3668151"/>
            <a:ext cx="4987" cy="303714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1C4730BF-2459-0646-924C-0B0C7A1C0771}"/>
              </a:ext>
            </a:extLst>
          </p:cNvPr>
          <p:cNvCxnSpPr>
            <a:cxnSpLocks/>
          </p:cNvCxnSpPr>
          <p:nvPr/>
        </p:nvCxnSpPr>
        <p:spPr>
          <a:xfrm>
            <a:off x="2633988" y="6678508"/>
            <a:ext cx="203162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723501D4-809F-7844-945A-5D634E44E763}"/>
              </a:ext>
            </a:extLst>
          </p:cNvPr>
          <p:cNvCxnSpPr>
            <a:cxnSpLocks/>
          </p:cNvCxnSpPr>
          <p:nvPr/>
        </p:nvCxnSpPr>
        <p:spPr>
          <a:xfrm flipH="1">
            <a:off x="2629003" y="3685003"/>
            <a:ext cx="201061" cy="0"/>
          </a:xfrm>
          <a:prstGeom prst="line">
            <a:avLst/>
          </a:prstGeom>
          <a:ln w="38100">
            <a:solidFill>
              <a:schemeClr val="accent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ounded Rectangle 196"/>
          <p:cNvSpPr/>
          <p:nvPr/>
        </p:nvSpPr>
        <p:spPr>
          <a:xfrm>
            <a:off x="2993435" y="4834272"/>
            <a:ext cx="456721" cy="416778"/>
          </a:xfrm>
          <a:prstGeom prst="roundRect">
            <a:avLst>
              <a:gd name="adj" fmla="val 22389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ounded Rectangle 197"/>
          <p:cNvSpPr/>
          <p:nvPr/>
        </p:nvSpPr>
        <p:spPr>
          <a:xfrm>
            <a:off x="3684817" y="4836831"/>
            <a:ext cx="456721" cy="416778"/>
          </a:xfrm>
          <a:prstGeom prst="roundRect">
            <a:avLst>
              <a:gd name="adj" fmla="val 22389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TextBox 198"/>
          <p:cNvSpPr txBox="1"/>
          <p:nvPr/>
        </p:nvSpPr>
        <p:spPr>
          <a:xfrm>
            <a:off x="3394428" y="4901772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+=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0" name="TextBox 199"/>
              <p:cNvSpPr txBox="1"/>
              <p:nvPr/>
            </p:nvSpPr>
            <p:spPr>
              <a:xfrm>
                <a:off x="4089166" y="4895875"/>
                <a:ext cx="47801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100" i="1">
                        <a:latin typeface="Cambria Math" charset="0"/>
                      </a:rPr>
                      <m:t>×</m:t>
                    </m:r>
                  </m:oMath>
                </a14:m>
                <a:r>
                  <a:rPr lang="en-US" sz="1100" dirty="0"/>
                  <a:t>W</a:t>
                </a:r>
                <a:r>
                  <a:rPr lang="en-US" sz="1100" baseline="-25000" dirty="0"/>
                  <a:t>i,j</a:t>
                </a:r>
              </a:p>
            </p:txBody>
          </p:sp>
        </mc:Choice>
        <mc:Fallback xmlns="">
          <p:sp>
            <p:nvSpPr>
              <p:cNvPr id="200" name="TextBox 19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9166" y="2230463"/>
                <a:ext cx="478016" cy="261610"/>
              </a:xfrm>
              <a:prstGeom prst="rect">
                <a:avLst/>
              </a:prstGeom>
              <a:blipFill rotWithShape="0">
                <a:blip r:embed="rId4"/>
                <a:stretch>
                  <a:fillRect b="-162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2" name="Rectangle 201"/>
          <p:cNvSpPr/>
          <p:nvPr/>
        </p:nvSpPr>
        <p:spPr>
          <a:xfrm>
            <a:off x="3125036" y="4902601"/>
            <a:ext cx="101569" cy="100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3767510" y="4907079"/>
            <a:ext cx="101569" cy="100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7" name="Group 136"/>
          <p:cNvGrpSpPr/>
          <p:nvPr/>
        </p:nvGrpSpPr>
        <p:grpSpPr>
          <a:xfrm>
            <a:off x="6379057" y="4048195"/>
            <a:ext cx="691119" cy="668934"/>
            <a:chOff x="5613973" y="1138602"/>
            <a:chExt cx="691119" cy="668934"/>
          </a:xfrm>
        </p:grpSpPr>
        <p:sp>
          <p:nvSpPr>
            <p:cNvPr id="138" name="Rounded Rectangle 137"/>
            <p:cNvSpPr/>
            <p:nvPr/>
          </p:nvSpPr>
          <p:spPr>
            <a:xfrm>
              <a:off x="5613973" y="1138602"/>
              <a:ext cx="691119" cy="668934"/>
            </a:xfrm>
            <a:prstGeom prst="roundRect">
              <a:avLst>
                <a:gd name="adj" fmla="val 6185"/>
              </a:avLst>
            </a:prstGeom>
            <a:noFill/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ounded Rectangle 138"/>
            <p:cNvSpPr/>
            <p:nvPr/>
          </p:nvSpPr>
          <p:spPr>
            <a:xfrm>
              <a:off x="5621057" y="1138602"/>
              <a:ext cx="354442" cy="668934"/>
            </a:xfrm>
            <a:prstGeom prst="roundRect">
              <a:avLst>
                <a:gd name="adj" fmla="val 6185"/>
              </a:avLst>
            </a:prstGeom>
            <a:solidFill>
              <a:schemeClr val="accent2"/>
            </a:solidFill>
            <a:ln w="25400">
              <a:solidFill>
                <a:srgbClr val="EB7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0" name="Freeform 139"/>
          <p:cNvSpPr/>
          <p:nvPr/>
        </p:nvSpPr>
        <p:spPr>
          <a:xfrm>
            <a:off x="6688810" y="4027936"/>
            <a:ext cx="102273" cy="650467"/>
          </a:xfrm>
          <a:custGeom>
            <a:avLst/>
            <a:gdLst>
              <a:gd name="connsiteX0" fmla="*/ 0 w 113414"/>
              <a:gd name="connsiteY0" fmla="*/ 0 h 609600"/>
              <a:gd name="connsiteX1" fmla="*/ 92149 w 113414"/>
              <a:gd name="connsiteY1" fmla="*/ 99237 h 609600"/>
              <a:gd name="connsiteX2" fmla="*/ 7088 w 113414"/>
              <a:gd name="connsiteY2" fmla="*/ 177210 h 609600"/>
              <a:gd name="connsiteX3" fmla="*/ 113414 w 113414"/>
              <a:gd name="connsiteY3" fmla="*/ 283535 h 609600"/>
              <a:gd name="connsiteX4" fmla="*/ 35442 w 113414"/>
              <a:gd name="connsiteY4" fmla="*/ 361507 h 609600"/>
              <a:gd name="connsiteX5" fmla="*/ 113414 w 113414"/>
              <a:gd name="connsiteY5" fmla="*/ 453656 h 609600"/>
              <a:gd name="connsiteX6" fmla="*/ 21265 w 113414"/>
              <a:gd name="connsiteY6" fmla="*/ 531628 h 609600"/>
              <a:gd name="connsiteX7" fmla="*/ 113414 w 113414"/>
              <a:gd name="connsiteY7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3414" h="609600">
                <a:moveTo>
                  <a:pt x="0" y="0"/>
                </a:moveTo>
                <a:lnTo>
                  <a:pt x="92149" y="99237"/>
                </a:lnTo>
                <a:lnTo>
                  <a:pt x="7088" y="177210"/>
                </a:lnTo>
                <a:lnTo>
                  <a:pt x="113414" y="283535"/>
                </a:lnTo>
                <a:lnTo>
                  <a:pt x="35442" y="361507"/>
                </a:lnTo>
                <a:lnTo>
                  <a:pt x="113414" y="453656"/>
                </a:lnTo>
                <a:lnTo>
                  <a:pt x="21265" y="531628"/>
                </a:lnTo>
                <a:lnTo>
                  <a:pt x="113414" y="609600"/>
                </a:lnTo>
              </a:path>
            </a:pathLst>
          </a:cu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80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57E73C-FD5B-9D45-9AB2-2D91538F36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14" t="17236" r="13740" b="8781"/>
          <a:stretch/>
        </p:blipFill>
        <p:spPr>
          <a:xfrm>
            <a:off x="3031716" y="3363406"/>
            <a:ext cx="2680413" cy="21509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90B153-94F7-CB45-A7B5-567D2C847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8143" y="3978278"/>
            <a:ext cx="572799" cy="118667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68F1A08-FEDC-7F45-9415-269F6257D035}"/>
              </a:ext>
            </a:extLst>
          </p:cNvPr>
          <p:cNvCxnSpPr>
            <a:cxnSpLocks/>
          </p:cNvCxnSpPr>
          <p:nvPr/>
        </p:nvCxnSpPr>
        <p:spPr>
          <a:xfrm>
            <a:off x="5661329" y="5126853"/>
            <a:ext cx="2221603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6D8AFB55-A944-894B-9373-EAB527C6730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52807" y="4642396"/>
            <a:ext cx="411480" cy="4585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963C77B-6D3A-4C45-A4B7-6AFFE58FAFE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39659" y="4634076"/>
            <a:ext cx="374970" cy="457200"/>
          </a:xfrm>
          <a:prstGeom prst="rect">
            <a:avLst/>
          </a:prstGeom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9020939-10B6-954C-A39C-1A1EDB219AB9}"/>
              </a:ext>
            </a:extLst>
          </p:cNvPr>
          <p:cNvSpPr/>
          <p:nvPr/>
        </p:nvSpPr>
        <p:spPr>
          <a:xfrm rot="18900000">
            <a:off x="3163128" y="4097040"/>
            <a:ext cx="724249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TAILS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1D9B8CA-1C75-CF40-AAE0-3202DBCF9EC8}"/>
              </a:ext>
            </a:extLst>
          </p:cNvPr>
          <p:cNvSpPr/>
          <p:nvPr/>
        </p:nvSpPr>
        <p:spPr>
          <a:xfrm rot="18900000">
            <a:off x="3770378" y="4141406"/>
            <a:ext cx="724249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SONIC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D19FD998-9FDB-764A-809F-AB1A5E2DD9DC}"/>
              </a:ext>
            </a:extLst>
          </p:cNvPr>
          <p:cNvSpPr/>
          <p:nvPr/>
        </p:nvSpPr>
        <p:spPr>
          <a:xfrm>
            <a:off x="3242372" y="5486922"/>
            <a:ext cx="984442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MSP430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872DE92-1A53-9142-9A87-D696E4C6160E}"/>
              </a:ext>
            </a:extLst>
          </p:cNvPr>
          <p:cNvSpPr/>
          <p:nvPr/>
        </p:nvSpPr>
        <p:spPr>
          <a:xfrm>
            <a:off x="6512879" y="5191853"/>
            <a:ext cx="518501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1m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B9DCCE91-653F-B44E-A11F-F62228EA6AAD}"/>
              </a:ext>
            </a:extLst>
          </p:cNvPr>
          <p:cNvSpPr/>
          <p:nvPr/>
        </p:nvSpPr>
        <p:spPr>
          <a:xfrm>
            <a:off x="7306498" y="5191853"/>
            <a:ext cx="984442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Transmitter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7A14227F-3A15-7545-B806-867AAF48023D}"/>
              </a:ext>
            </a:extLst>
          </p:cNvPr>
          <p:cNvSpPr/>
          <p:nvPr/>
        </p:nvSpPr>
        <p:spPr>
          <a:xfrm>
            <a:off x="4403691" y="5130306"/>
            <a:ext cx="984442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Powercast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DB829449-6FFE-2643-B384-9FC04A05F92C}"/>
              </a:ext>
            </a:extLst>
          </p:cNvPr>
          <p:cNvSpPr/>
          <p:nvPr/>
        </p:nvSpPr>
        <p:spPr>
          <a:xfrm>
            <a:off x="3031714" y="3288919"/>
            <a:ext cx="5346476" cy="2651760"/>
          </a:xfrm>
          <a:prstGeom prst="roundRect">
            <a:avLst>
              <a:gd name="adj" fmla="val 7357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4974841-4AD7-4B44-ACB9-143209B684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65648">
            <a:off x="5804299" y="3765461"/>
            <a:ext cx="1914298" cy="29611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FD71E00-D962-8942-91EB-33D53D8F44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685542">
            <a:off x="5757985" y="3956088"/>
            <a:ext cx="1914298" cy="29611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C3841373-CF0B-9B4C-A0E1-FA8AFF1FCC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435871">
            <a:off x="5764917" y="4171429"/>
            <a:ext cx="1914298" cy="296118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6FC9949-0568-4A48-92DD-0E7B8C570E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1417" y="4378772"/>
            <a:ext cx="1914298" cy="29611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3613831-63E2-0B4E-93A5-809C8AD61D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7985" y="4586313"/>
            <a:ext cx="1914298" cy="296118"/>
          </a:xfrm>
          <a:prstGeom prst="rect">
            <a:avLst/>
          </a:prstGeom>
        </p:spPr>
      </p:pic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4453A7A1-409E-9445-93BE-08450AF6B6D2}"/>
              </a:ext>
            </a:extLst>
          </p:cNvPr>
          <p:cNvSpPr/>
          <p:nvPr/>
        </p:nvSpPr>
        <p:spPr>
          <a:xfrm>
            <a:off x="6175865" y="4121387"/>
            <a:ext cx="1100559" cy="329184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Radio Waves</a:t>
            </a:r>
          </a:p>
        </p:txBody>
      </p:sp>
    </p:spTree>
    <p:extLst>
      <p:ext uri="{BB962C8B-B14F-4D97-AF65-F5344CB8AC3E}">
        <p14:creationId xmlns:p14="http://schemas.microsoft.com/office/powerpoint/2010/main" val="496677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12455</TotalTime>
  <Words>1153</Words>
  <Application>Microsoft Macintosh PowerPoint</Application>
  <PresentationFormat>Custom</PresentationFormat>
  <Paragraphs>374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Comic Sans MS</vt:lpstr>
      <vt:lpstr>Helvetica</vt:lpstr>
      <vt:lpstr>Segoe Script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Graham Gobieski</cp:lastModifiedBy>
  <cp:revision>249</cp:revision>
  <cp:lastPrinted>2018-08-07T00:22:54Z</cp:lastPrinted>
  <dcterms:created xsi:type="dcterms:W3CDTF">2018-01-05T16:42:39Z</dcterms:created>
  <dcterms:modified xsi:type="dcterms:W3CDTF">2022-05-12T18:16:06Z</dcterms:modified>
</cp:coreProperties>
</file>

<file path=docProps/thumbnail.jpeg>
</file>